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9"/>
  </p:notesMasterIdLst>
  <p:handoutMasterIdLst>
    <p:handoutMasterId r:id="rId20"/>
  </p:handoutMasterIdLst>
  <p:sldIdLst>
    <p:sldId id="408" r:id="rId5"/>
    <p:sldId id="651" r:id="rId6"/>
    <p:sldId id="652" r:id="rId7"/>
    <p:sldId id="655" r:id="rId8"/>
    <p:sldId id="656" r:id="rId9"/>
    <p:sldId id="658" r:id="rId10"/>
    <p:sldId id="657" r:id="rId11"/>
    <p:sldId id="653" r:id="rId12"/>
    <p:sldId id="659" r:id="rId13"/>
    <p:sldId id="660" r:id="rId14"/>
    <p:sldId id="654" r:id="rId15"/>
    <p:sldId id="662" r:id="rId16"/>
    <p:sldId id="661" r:id="rId17"/>
    <p:sldId id="525" r:id="rId18"/>
  </p:sldIdLst>
  <p:sldSz cx="9144000" cy="6858000" type="screen4x3"/>
  <p:notesSz cx="6805613" cy="9944100"/>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ILS Karin (COMM)" initials="KK" lastIdx="2" clrIdx="0"/>
  <p:cmAuthor id="1" name="GAREIS Nina (ENER) " initials="GN" lastIdx="2" clrIdx="1"/>
  <p:cmAuthor id="2" name="VAN HAASTEREN Augustijn (ENER)" initials="AvH"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FF00"/>
    <a:srgbClr val="0000FF"/>
    <a:srgbClr val="002060"/>
    <a:srgbClr val="F69200"/>
    <a:srgbClr val="FF9900"/>
    <a:srgbClr val="009999"/>
    <a:srgbClr val="FF6600"/>
    <a:srgbClr val="FF0000"/>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34587" autoAdjust="0"/>
    <p:restoredTop sz="86387" autoAdjust="0"/>
  </p:normalViewPr>
  <p:slideViewPr>
    <p:cSldViewPr showGuides="1">
      <p:cViewPr>
        <p:scale>
          <a:sx n="65" d="100"/>
          <a:sy n="65" d="100"/>
        </p:scale>
        <p:origin x="-960" y="-54"/>
      </p:cViewPr>
      <p:guideLst>
        <p:guide orient="horz" pos="2160"/>
        <p:guide pos="2880"/>
      </p:guideLst>
    </p:cSldViewPr>
  </p:slideViewPr>
  <p:outlineViewPr>
    <p:cViewPr>
      <p:scale>
        <a:sx n="33" d="100"/>
        <a:sy n="33" d="100"/>
      </p:scale>
      <p:origin x="0" y="2898"/>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52" d="100"/>
          <a:sy n="52" d="100"/>
        </p:scale>
        <p:origin x="-2592" y="-84"/>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45E5E9-743E-4B35-95EA-3F794A9DA5A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l-GR"/>
        </a:p>
      </dgm:t>
    </dgm:pt>
    <dgm:pt modelId="{56519EB9-DBA6-4217-BECD-AFE6CCA323EF}">
      <dgm:prSet phldrT="[Κείμενο]" custT="1"/>
      <dgm:spPr/>
      <dgm:t>
        <a:bodyPr/>
        <a:lstStyle/>
        <a:p>
          <a:r>
            <a:rPr lang="en-US" sz="1800" b="0" kern="1200" dirty="0" smtClean="0">
              <a:solidFill>
                <a:schemeClr val="accent1">
                  <a:lumMod val="75000"/>
                </a:schemeClr>
              </a:solidFill>
              <a:latin typeface="Arial" panose="020B0604020202020204" pitchFamily="34" charset="0"/>
              <a:ea typeface="+mn-ea"/>
              <a:cs typeface="Arial" panose="020B0604020202020204" pitchFamily="34" charset="0"/>
            </a:rPr>
            <a:t>Distribution investments for the next 5 to 10 years</a:t>
          </a:r>
          <a:endParaRPr lang="el-GR" sz="1800" b="0" kern="1200" dirty="0">
            <a:solidFill>
              <a:schemeClr val="accent1">
                <a:lumMod val="75000"/>
              </a:schemeClr>
            </a:solidFill>
            <a:latin typeface="Arial" panose="020B0604020202020204" pitchFamily="34" charset="0"/>
            <a:ea typeface="+mn-ea"/>
            <a:cs typeface="Arial" panose="020B0604020202020204" pitchFamily="34" charset="0"/>
          </a:endParaRPr>
        </a:p>
      </dgm:t>
    </dgm:pt>
    <dgm:pt modelId="{09C8DB23-8A59-4A9F-AC82-7BCCD56E62C4}" type="parTrans" cxnId="{47E5E0BB-0767-4B3A-9127-1F35DF7FDBF9}">
      <dgm:prSet/>
      <dgm:spPr/>
      <dgm:t>
        <a:bodyPr/>
        <a:lstStyle/>
        <a:p>
          <a:endParaRPr lang="el-GR"/>
        </a:p>
      </dgm:t>
    </dgm:pt>
    <dgm:pt modelId="{0F6BB9F4-5AD5-45D5-8ABD-0D9BE9F46D73}" type="sibTrans" cxnId="{47E5E0BB-0767-4B3A-9127-1F35DF7FDBF9}">
      <dgm:prSet/>
      <dgm:spPr/>
      <dgm:t>
        <a:bodyPr/>
        <a:lstStyle/>
        <a:p>
          <a:endParaRPr lang="el-GR"/>
        </a:p>
      </dgm:t>
    </dgm:pt>
    <dgm:pt modelId="{F83DD43C-615C-40A5-812B-E0774AD9DB9B}">
      <dgm:prSet phldrT="[Κείμενο]" custT="1"/>
      <dgm:spPr/>
      <dgm:t>
        <a:bodyPr/>
        <a:lstStyle/>
        <a:p>
          <a:r>
            <a:rPr lang="en-US" sz="1800" b="0" kern="1200" dirty="0" smtClean="0">
              <a:solidFill>
                <a:schemeClr val="accent1">
                  <a:lumMod val="75000"/>
                </a:schemeClr>
              </a:solidFill>
              <a:latin typeface="Arial" panose="020B0604020202020204" pitchFamily="34" charset="0"/>
              <a:ea typeface="+mn-ea"/>
              <a:cs typeface="Arial" panose="020B0604020202020204" pitchFamily="34" charset="0"/>
            </a:rPr>
            <a:t>Emphasis on RES integration, new loads, use of flexibility</a:t>
          </a:r>
          <a:endParaRPr lang="el-GR" sz="1800" b="0" kern="1200" dirty="0">
            <a:solidFill>
              <a:schemeClr val="accent1">
                <a:lumMod val="75000"/>
              </a:schemeClr>
            </a:solidFill>
            <a:latin typeface="Arial" panose="020B0604020202020204" pitchFamily="34" charset="0"/>
            <a:ea typeface="+mn-ea"/>
            <a:cs typeface="Arial" panose="020B0604020202020204" pitchFamily="34" charset="0"/>
          </a:endParaRPr>
        </a:p>
      </dgm:t>
    </dgm:pt>
    <dgm:pt modelId="{F812FB4B-0F60-4233-9FBD-09A8E53EF92E}" type="parTrans" cxnId="{04F32B5E-F455-42E3-A4F8-58FBC8831550}">
      <dgm:prSet/>
      <dgm:spPr/>
      <dgm:t>
        <a:bodyPr/>
        <a:lstStyle/>
        <a:p>
          <a:endParaRPr lang="el-GR"/>
        </a:p>
      </dgm:t>
    </dgm:pt>
    <dgm:pt modelId="{6DB9FDF4-F4F6-435C-859A-FF083A74204B}" type="sibTrans" cxnId="{04F32B5E-F455-42E3-A4F8-58FBC8831550}">
      <dgm:prSet/>
      <dgm:spPr/>
      <dgm:t>
        <a:bodyPr/>
        <a:lstStyle/>
        <a:p>
          <a:endParaRPr lang="el-GR"/>
        </a:p>
      </dgm:t>
    </dgm:pt>
    <dgm:pt modelId="{114902B5-7AAC-4BEE-951D-1119DA18CD4E}">
      <dgm:prSet phldrT="[Κείμενο]"/>
      <dgm:spPr/>
      <dgm:t>
        <a:bodyPr/>
        <a:lstStyle/>
        <a:p>
          <a:endParaRPr lang="el-GR" dirty="0"/>
        </a:p>
      </dgm:t>
    </dgm:pt>
    <dgm:pt modelId="{E0BB3908-96A7-4722-9B43-3D938A27F839}" type="parTrans" cxnId="{5D1A5516-C858-4C4F-B2FC-E9DAFF1C8906}">
      <dgm:prSet/>
      <dgm:spPr/>
      <dgm:t>
        <a:bodyPr/>
        <a:lstStyle/>
        <a:p>
          <a:endParaRPr lang="el-GR"/>
        </a:p>
      </dgm:t>
    </dgm:pt>
    <dgm:pt modelId="{433CDBE8-BFEB-40D9-AB3E-0E79833A974C}" type="sibTrans" cxnId="{5D1A5516-C858-4C4F-B2FC-E9DAFF1C8906}">
      <dgm:prSet/>
      <dgm:spPr/>
      <dgm:t>
        <a:bodyPr/>
        <a:lstStyle/>
        <a:p>
          <a:endParaRPr lang="el-GR"/>
        </a:p>
      </dgm:t>
    </dgm:pt>
    <dgm:pt modelId="{C7F94A28-1B54-43F9-AE88-8B2F27F459B8}">
      <dgm:prSet phldrT="[Κείμενο]" custT="1"/>
      <dgm:spPr/>
      <dgm:t>
        <a:bodyPr/>
        <a:lstStyle/>
        <a:p>
          <a:r>
            <a:rPr lang="en-US" sz="1800" b="0" kern="1200" dirty="0" smtClean="0">
              <a:solidFill>
                <a:schemeClr val="accent1">
                  <a:lumMod val="75000"/>
                </a:schemeClr>
              </a:solidFill>
              <a:latin typeface="Arial" panose="020B0604020202020204" pitchFamily="34" charset="0"/>
              <a:ea typeface="+mn-ea"/>
              <a:cs typeface="Arial" panose="020B0604020202020204" pitchFamily="34" charset="0"/>
            </a:rPr>
            <a:t>DSOs shall submit to the NRA every two years</a:t>
          </a:r>
          <a:endParaRPr lang="el-GR" sz="1800" b="0" kern="1200" dirty="0">
            <a:solidFill>
              <a:schemeClr val="accent1">
                <a:lumMod val="75000"/>
              </a:schemeClr>
            </a:solidFill>
            <a:latin typeface="Arial" panose="020B0604020202020204" pitchFamily="34" charset="0"/>
            <a:ea typeface="+mn-ea"/>
            <a:cs typeface="Arial" panose="020B0604020202020204" pitchFamily="34" charset="0"/>
          </a:endParaRPr>
        </a:p>
      </dgm:t>
    </dgm:pt>
    <dgm:pt modelId="{D7F0453D-19D9-4E35-BB86-69635C038C1A}" type="parTrans" cxnId="{FD40072B-F96E-49DC-8D94-58C82DB750B6}">
      <dgm:prSet/>
      <dgm:spPr/>
      <dgm:t>
        <a:bodyPr/>
        <a:lstStyle/>
        <a:p>
          <a:endParaRPr lang="el-GR"/>
        </a:p>
      </dgm:t>
    </dgm:pt>
    <dgm:pt modelId="{B9734C63-26E3-440D-A4B8-4BB204A52646}" type="sibTrans" cxnId="{FD40072B-F96E-49DC-8D94-58C82DB750B6}">
      <dgm:prSet/>
      <dgm:spPr/>
      <dgm:t>
        <a:bodyPr/>
        <a:lstStyle/>
        <a:p>
          <a:endParaRPr lang="el-GR"/>
        </a:p>
      </dgm:t>
    </dgm:pt>
    <dgm:pt modelId="{12A405B3-935C-4127-9A97-9B5D85A01859}">
      <dgm:prSet phldrT="[Κείμενο]" custT="1"/>
      <dgm:spPr/>
      <dgm:t>
        <a:bodyPr/>
        <a:lstStyle/>
        <a:p>
          <a:r>
            <a:rPr lang="en-US" sz="1800" b="0" kern="1200" dirty="0" smtClean="0">
              <a:solidFill>
                <a:schemeClr val="accent1">
                  <a:lumMod val="75000"/>
                </a:schemeClr>
              </a:solidFill>
              <a:latin typeface="Arial" panose="020B0604020202020204" pitchFamily="34" charset="0"/>
              <a:ea typeface="+mn-ea"/>
              <a:cs typeface="Arial" panose="020B0604020202020204" pitchFamily="34" charset="0"/>
            </a:rPr>
            <a:t>(Member States may exempt from the obligation DSOs with less than 100.000 customers)</a:t>
          </a:r>
          <a:endParaRPr lang="el-GR" sz="1800" b="0" kern="1200" dirty="0">
            <a:solidFill>
              <a:schemeClr val="accent1">
                <a:lumMod val="75000"/>
              </a:schemeClr>
            </a:solidFill>
            <a:latin typeface="Arial" panose="020B0604020202020204" pitchFamily="34" charset="0"/>
            <a:ea typeface="+mn-ea"/>
            <a:cs typeface="Arial" panose="020B0604020202020204" pitchFamily="34" charset="0"/>
          </a:endParaRPr>
        </a:p>
      </dgm:t>
    </dgm:pt>
    <dgm:pt modelId="{B6626B56-37B5-4FB3-B9C1-FAEC08C9E202}" type="parTrans" cxnId="{0C147772-E24D-4AE3-9705-39055553BA1C}">
      <dgm:prSet/>
      <dgm:spPr/>
      <dgm:t>
        <a:bodyPr/>
        <a:lstStyle/>
        <a:p>
          <a:endParaRPr lang="el-GR"/>
        </a:p>
      </dgm:t>
    </dgm:pt>
    <dgm:pt modelId="{0B39B125-2B97-4C07-AFBD-D4D8297EE10D}" type="sibTrans" cxnId="{0C147772-E24D-4AE3-9705-39055553BA1C}">
      <dgm:prSet/>
      <dgm:spPr/>
      <dgm:t>
        <a:bodyPr/>
        <a:lstStyle/>
        <a:p>
          <a:endParaRPr lang="el-GR"/>
        </a:p>
      </dgm:t>
    </dgm:pt>
    <dgm:pt modelId="{A2446389-5DCF-4747-A181-192F8E5ED878}">
      <dgm:prSet phldrT="[Κείμενο]"/>
      <dgm:spPr/>
      <dgm:t>
        <a:bodyPr/>
        <a:lstStyle/>
        <a:p>
          <a:endParaRPr lang="el-GR" dirty="0"/>
        </a:p>
      </dgm:t>
    </dgm:pt>
    <dgm:pt modelId="{8EE2F4C2-4D79-4CEC-B547-338F79D7B4BA}" type="parTrans" cxnId="{906D377D-6F6B-4DE2-9748-0E56023D1190}">
      <dgm:prSet/>
      <dgm:spPr/>
      <dgm:t>
        <a:bodyPr/>
        <a:lstStyle/>
        <a:p>
          <a:endParaRPr lang="el-GR"/>
        </a:p>
      </dgm:t>
    </dgm:pt>
    <dgm:pt modelId="{146ECC0E-E8E0-455E-BA2E-CCA8BF65C3C9}" type="sibTrans" cxnId="{906D377D-6F6B-4DE2-9748-0E56023D1190}">
      <dgm:prSet/>
      <dgm:spPr/>
      <dgm:t>
        <a:bodyPr/>
        <a:lstStyle/>
        <a:p>
          <a:endParaRPr lang="el-GR"/>
        </a:p>
      </dgm:t>
    </dgm:pt>
    <dgm:pt modelId="{AEDF2891-4534-4CAF-A495-115ECAF4D6FF}">
      <dgm:prSet phldrT="[Κείμενο]" custT="1"/>
      <dgm:spPr/>
      <dgm:t>
        <a:bodyPr/>
        <a:lstStyle/>
        <a:p>
          <a:r>
            <a:rPr lang="en-US" sz="1800" b="0" kern="1200" dirty="0" smtClean="0">
              <a:solidFill>
                <a:schemeClr val="accent1">
                  <a:lumMod val="75000"/>
                </a:schemeClr>
              </a:solidFill>
              <a:latin typeface="Arial" panose="020B0604020202020204" pitchFamily="34" charset="0"/>
              <a:ea typeface="+mn-ea"/>
              <a:cs typeface="Arial" panose="020B0604020202020204" pitchFamily="34" charset="0"/>
            </a:rPr>
            <a:t>NRA to consult system users </a:t>
          </a:r>
          <a:endParaRPr lang="el-GR" sz="1800" b="0" kern="1200" dirty="0">
            <a:solidFill>
              <a:schemeClr val="accent1">
                <a:lumMod val="75000"/>
              </a:schemeClr>
            </a:solidFill>
            <a:latin typeface="Arial" panose="020B0604020202020204" pitchFamily="34" charset="0"/>
            <a:ea typeface="+mn-ea"/>
            <a:cs typeface="Arial" panose="020B0604020202020204" pitchFamily="34" charset="0"/>
          </a:endParaRPr>
        </a:p>
      </dgm:t>
    </dgm:pt>
    <dgm:pt modelId="{866B2665-ABC3-4E58-850A-B39B61AD3BF4}" type="parTrans" cxnId="{D082BC79-700F-4B75-AB7F-E8CD461A2283}">
      <dgm:prSet/>
      <dgm:spPr/>
      <dgm:t>
        <a:bodyPr/>
        <a:lstStyle/>
        <a:p>
          <a:endParaRPr lang="el-GR"/>
        </a:p>
      </dgm:t>
    </dgm:pt>
    <dgm:pt modelId="{13F6257C-18E1-4BB8-912C-1851AE22E7CB}" type="sibTrans" cxnId="{D082BC79-700F-4B75-AB7F-E8CD461A2283}">
      <dgm:prSet/>
      <dgm:spPr/>
      <dgm:t>
        <a:bodyPr/>
        <a:lstStyle/>
        <a:p>
          <a:endParaRPr lang="el-GR"/>
        </a:p>
      </dgm:t>
    </dgm:pt>
    <dgm:pt modelId="{3BCC6782-C924-4947-82AD-5C4D68B7B141}">
      <dgm:prSet phldrT="[Κείμενο]"/>
      <dgm:spPr/>
      <dgm:t>
        <a:bodyPr/>
        <a:lstStyle/>
        <a:p>
          <a:endParaRPr lang="el-GR" b="0" dirty="0"/>
        </a:p>
      </dgm:t>
    </dgm:pt>
    <dgm:pt modelId="{FA22636D-7F49-4A2A-8022-759DC83F3D15}" type="sibTrans" cxnId="{A6F0D2A0-5B9D-46B4-8DD3-9F8AA3BEFFA7}">
      <dgm:prSet/>
      <dgm:spPr/>
      <dgm:t>
        <a:bodyPr/>
        <a:lstStyle/>
        <a:p>
          <a:endParaRPr lang="el-GR"/>
        </a:p>
      </dgm:t>
    </dgm:pt>
    <dgm:pt modelId="{2B8783DF-E7AC-4703-B30D-2FDF743DFBEA}" type="parTrans" cxnId="{A6F0D2A0-5B9D-46B4-8DD3-9F8AA3BEFFA7}">
      <dgm:prSet/>
      <dgm:spPr/>
      <dgm:t>
        <a:bodyPr/>
        <a:lstStyle/>
        <a:p>
          <a:endParaRPr lang="el-GR"/>
        </a:p>
      </dgm:t>
    </dgm:pt>
    <dgm:pt modelId="{A974A216-AADF-40C2-8335-8D8ED355EEDA}">
      <dgm:prSet phldrT="[Κείμενο]" custT="1"/>
      <dgm:spPr/>
      <dgm:t>
        <a:bodyPr/>
        <a:lstStyle/>
        <a:p>
          <a:r>
            <a:rPr lang="en-US" sz="1800" b="0" kern="1200" dirty="0" smtClean="0">
              <a:solidFill>
                <a:schemeClr val="accent1">
                  <a:lumMod val="75000"/>
                </a:schemeClr>
              </a:solidFill>
              <a:latin typeface="Arial" panose="020B0604020202020204" pitchFamily="34" charset="0"/>
              <a:ea typeface="+mn-ea"/>
              <a:cs typeface="Arial" panose="020B0604020202020204" pitchFamily="34" charset="0"/>
            </a:rPr>
            <a:t>Results of the consultation to be published</a:t>
          </a:r>
          <a:endParaRPr lang="el-GR" sz="1800" b="0" kern="1200" dirty="0">
            <a:solidFill>
              <a:schemeClr val="accent1">
                <a:lumMod val="75000"/>
              </a:schemeClr>
            </a:solidFill>
            <a:latin typeface="Arial" panose="020B0604020202020204" pitchFamily="34" charset="0"/>
            <a:ea typeface="+mn-ea"/>
            <a:cs typeface="Arial" panose="020B0604020202020204" pitchFamily="34" charset="0"/>
          </a:endParaRPr>
        </a:p>
      </dgm:t>
    </dgm:pt>
    <dgm:pt modelId="{61CD1C2F-D591-43B3-87A6-DBDF25B8FF03}" type="parTrans" cxnId="{16BF4D17-366A-4575-BB0E-EA1C73174471}">
      <dgm:prSet/>
      <dgm:spPr/>
      <dgm:t>
        <a:bodyPr/>
        <a:lstStyle/>
        <a:p>
          <a:endParaRPr lang="el-GR"/>
        </a:p>
      </dgm:t>
    </dgm:pt>
    <dgm:pt modelId="{9C4DC750-5259-4DAF-BBB8-E308EDE561EE}" type="sibTrans" cxnId="{16BF4D17-366A-4575-BB0E-EA1C73174471}">
      <dgm:prSet/>
      <dgm:spPr/>
      <dgm:t>
        <a:bodyPr/>
        <a:lstStyle/>
        <a:p>
          <a:endParaRPr lang="el-GR"/>
        </a:p>
      </dgm:t>
    </dgm:pt>
    <dgm:pt modelId="{BE9826C2-17E4-4C96-AA19-2E282E80A65C}" type="pres">
      <dgm:prSet presAssocID="{B345E5E9-743E-4B35-95EA-3F794A9DA5A6}" presName="linearFlow" presStyleCnt="0">
        <dgm:presLayoutVars>
          <dgm:dir/>
          <dgm:animLvl val="lvl"/>
          <dgm:resizeHandles val="exact"/>
        </dgm:presLayoutVars>
      </dgm:prSet>
      <dgm:spPr/>
      <dgm:t>
        <a:bodyPr/>
        <a:lstStyle/>
        <a:p>
          <a:endParaRPr lang="en-GB"/>
        </a:p>
      </dgm:t>
    </dgm:pt>
    <dgm:pt modelId="{2AD132A4-ABE7-4FA6-8B16-E2B3C05C953B}" type="pres">
      <dgm:prSet presAssocID="{3BCC6782-C924-4947-82AD-5C4D68B7B141}" presName="composite" presStyleCnt="0"/>
      <dgm:spPr/>
    </dgm:pt>
    <dgm:pt modelId="{857B4446-528E-463B-B3FD-495D15231005}" type="pres">
      <dgm:prSet presAssocID="{3BCC6782-C924-4947-82AD-5C4D68B7B141}" presName="parentText" presStyleLbl="alignNode1" presStyleIdx="0" presStyleCnt="3">
        <dgm:presLayoutVars>
          <dgm:chMax val="1"/>
          <dgm:bulletEnabled val="1"/>
        </dgm:presLayoutVars>
      </dgm:prSet>
      <dgm:spPr/>
      <dgm:t>
        <a:bodyPr/>
        <a:lstStyle/>
        <a:p>
          <a:endParaRPr lang="el-GR"/>
        </a:p>
      </dgm:t>
    </dgm:pt>
    <dgm:pt modelId="{33106EF3-2E6F-4D24-97B2-8EBCFA123962}" type="pres">
      <dgm:prSet presAssocID="{3BCC6782-C924-4947-82AD-5C4D68B7B141}" presName="descendantText" presStyleLbl="alignAcc1" presStyleIdx="0" presStyleCnt="3">
        <dgm:presLayoutVars>
          <dgm:bulletEnabled val="1"/>
        </dgm:presLayoutVars>
      </dgm:prSet>
      <dgm:spPr/>
      <dgm:t>
        <a:bodyPr/>
        <a:lstStyle/>
        <a:p>
          <a:endParaRPr lang="el-GR"/>
        </a:p>
      </dgm:t>
    </dgm:pt>
    <dgm:pt modelId="{18D7FE03-8599-4F79-8F1C-D12B0ECF63A6}" type="pres">
      <dgm:prSet presAssocID="{FA22636D-7F49-4A2A-8022-759DC83F3D15}" presName="sp" presStyleCnt="0"/>
      <dgm:spPr/>
    </dgm:pt>
    <dgm:pt modelId="{124BC1FF-E537-4CEA-BF27-9C4A3EEBF959}" type="pres">
      <dgm:prSet presAssocID="{114902B5-7AAC-4BEE-951D-1119DA18CD4E}" presName="composite" presStyleCnt="0"/>
      <dgm:spPr/>
    </dgm:pt>
    <dgm:pt modelId="{BC7EA945-500E-413F-B684-C9FD1DD4DB53}" type="pres">
      <dgm:prSet presAssocID="{114902B5-7AAC-4BEE-951D-1119DA18CD4E}" presName="parentText" presStyleLbl="alignNode1" presStyleIdx="1" presStyleCnt="3">
        <dgm:presLayoutVars>
          <dgm:chMax val="1"/>
          <dgm:bulletEnabled val="1"/>
        </dgm:presLayoutVars>
      </dgm:prSet>
      <dgm:spPr/>
      <dgm:t>
        <a:bodyPr/>
        <a:lstStyle/>
        <a:p>
          <a:endParaRPr lang="el-GR"/>
        </a:p>
      </dgm:t>
    </dgm:pt>
    <dgm:pt modelId="{9C7AC538-BFE9-49A4-B699-14098D7FA989}" type="pres">
      <dgm:prSet presAssocID="{114902B5-7AAC-4BEE-951D-1119DA18CD4E}" presName="descendantText" presStyleLbl="alignAcc1" presStyleIdx="1" presStyleCnt="3">
        <dgm:presLayoutVars>
          <dgm:bulletEnabled val="1"/>
        </dgm:presLayoutVars>
      </dgm:prSet>
      <dgm:spPr/>
      <dgm:t>
        <a:bodyPr/>
        <a:lstStyle/>
        <a:p>
          <a:endParaRPr lang="el-GR"/>
        </a:p>
      </dgm:t>
    </dgm:pt>
    <dgm:pt modelId="{E851E808-A885-4980-AB30-590467CBB3D6}" type="pres">
      <dgm:prSet presAssocID="{433CDBE8-BFEB-40D9-AB3E-0E79833A974C}" presName="sp" presStyleCnt="0"/>
      <dgm:spPr/>
    </dgm:pt>
    <dgm:pt modelId="{DBFF46B8-0DDA-4D3D-A1DB-155064777D80}" type="pres">
      <dgm:prSet presAssocID="{A2446389-5DCF-4747-A181-192F8E5ED878}" presName="composite" presStyleCnt="0"/>
      <dgm:spPr/>
    </dgm:pt>
    <dgm:pt modelId="{785388AC-D5F0-4EC5-BEC8-B6C7744D2352}" type="pres">
      <dgm:prSet presAssocID="{A2446389-5DCF-4747-A181-192F8E5ED878}" presName="parentText" presStyleLbl="alignNode1" presStyleIdx="2" presStyleCnt="3">
        <dgm:presLayoutVars>
          <dgm:chMax val="1"/>
          <dgm:bulletEnabled val="1"/>
        </dgm:presLayoutVars>
      </dgm:prSet>
      <dgm:spPr/>
      <dgm:t>
        <a:bodyPr/>
        <a:lstStyle/>
        <a:p>
          <a:endParaRPr lang="en-GB"/>
        </a:p>
      </dgm:t>
    </dgm:pt>
    <dgm:pt modelId="{BB781868-C330-4488-9641-8B3B1B54363B}" type="pres">
      <dgm:prSet presAssocID="{A2446389-5DCF-4747-A181-192F8E5ED878}" presName="descendantText" presStyleLbl="alignAcc1" presStyleIdx="2" presStyleCnt="3">
        <dgm:presLayoutVars>
          <dgm:bulletEnabled val="1"/>
        </dgm:presLayoutVars>
      </dgm:prSet>
      <dgm:spPr/>
      <dgm:t>
        <a:bodyPr/>
        <a:lstStyle/>
        <a:p>
          <a:endParaRPr lang="el-GR"/>
        </a:p>
      </dgm:t>
    </dgm:pt>
  </dgm:ptLst>
  <dgm:cxnLst>
    <dgm:cxn modelId="{47E5E0BB-0767-4B3A-9127-1F35DF7FDBF9}" srcId="{3BCC6782-C924-4947-82AD-5C4D68B7B141}" destId="{56519EB9-DBA6-4217-BECD-AFE6CCA323EF}" srcOrd="0" destOrd="0" parTransId="{09C8DB23-8A59-4A9F-AC82-7BCCD56E62C4}" sibTransId="{0F6BB9F4-5AD5-45D5-8ABD-0D9BE9F46D73}"/>
    <dgm:cxn modelId="{04F32B5E-F455-42E3-A4F8-58FBC8831550}" srcId="{3BCC6782-C924-4947-82AD-5C4D68B7B141}" destId="{F83DD43C-615C-40A5-812B-E0774AD9DB9B}" srcOrd="1" destOrd="0" parTransId="{F812FB4B-0F60-4233-9FBD-09A8E53EF92E}" sibTransId="{6DB9FDF4-F4F6-435C-859A-FF083A74204B}"/>
    <dgm:cxn modelId="{7FFC000E-E98F-4022-BEE2-FF77887AE627}" type="presOf" srcId="{56519EB9-DBA6-4217-BECD-AFE6CCA323EF}" destId="{33106EF3-2E6F-4D24-97B2-8EBCFA123962}" srcOrd="0" destOrd="0" presId="urn:microsoft.com/office/officeart/2005/8/layout/chevron2"/>
    <dgm:cxn modelId="{17EFC060-7F9A-40A2-94AE-BA269D4B7AD4}" type="presOf" srcId="{C7F94A28-1B54-43F9-AE88-8B2F27F459B8}" destId="{9C7AC538-BFE9-49A4-B699-14098D7FA989}" srcOrd="0" destOrd="0" presId="urn:microsoft.com/office/officeart/2005/8/layout/chevron2"/>
    <dgm:cxn modelId="{C23A96D7-0DB9-491A-842F-2CCDC67466F1}" type="presOf" srcId="{3BCC6782-C924-4947-82AD-5C4D68B7B141}" destId="{857B4446-528E-463B-B3FD-495D15231005}" srcOrd="0" destOrd="0" presId="urn:microsoft.com/office/officeart/2005/8/layout/chevron2"/>
    <dgm:cxn modelId="{A6F0D2A0-5B9D-46B4-8DD3-9F8AA3BEFFA7}" srcId="{B345E5E9-743E-4B35-95EA-3F794A9DA5A6}" destId="{3BCC6782-C924-4947-82AD-5C4D68B7B141}" srcOrd="0" destOrd="0" parTransId="{2B8783DF-E7AC-4703-B30D-2FDF743DFBEA}" sibTransId="{FA22636D-7F49-4A2A-8022-759DC83F3D15}"/>
    <dgm:cxn modelId="{D082BC79-700F-4B75-AB7F-E8CD461A2283}" srcId="{A2446389-5DCF-4747-A181-192F8E5ED878}" destId="{AEDF2891-4534-4CAF-A495-115ECAF4D6FF}" srcOrd="0" destOrd="0" parTransId="{866B2665-ABC3-4E58-850A-B39B61AD3BF4}" sibTransId="{13F6257C-18E1-4BB8-912C-1851AE22E7CB}"/>
    <dgm:cxn modelId="{16504740-B5F8-4710-9600-ABF7689184DF}" type="presOf" srcId="{F83DD43C-615C-40A5-812B-E0774AD9DB9B}" destId="{33106EF3-2E6F-4D24-97B2-8EBCFA123962}" srcOrd="0" destOrd="1" presId="urn:microsoft.com/office/officeart/2005/8/layout/chevron2"/>
    <dgm:cxn modelId="{DBE2F822-3C94-4D5C-93F0-519C4EA118C1}" type="presOf" srcId="{A974A216-AADF-40C2-8335-8D8ED355EEDA}" destId="{BB781868-C330-4488-9641-8B3B1B54363B}" srcOrd="0" destOrd="1" presId="urn:microsoft.com/office/officeart/2005/8/layout/chevron2"/>
    <dgm:cxn modelId="{54901E33-E588-4430-982A-2A59E18CFC6B}" type="presOf" srcId="{114902B5-7AAC-4BEE-951D-1119DA18CD4E}" destId="{BC7EA945-500E-413F-B684-C9FD1DD4DB53}" srcOrd="0" destOrd="0" presId="urn:microsoft.com/office/officeart/2005/8/layout/chevron2"/>
    <dgm:cxn modelId="{FD40072B-F96E-49DC-8D94-58C82DB750B6}" srcId="{114902B5-7AAC-4BEE-951D-1119DA18CD4E}" destId="{C7F94A28-1B54-43F9-AE88-8B2F27F459B8}" srcOrd="0" destOrd="0" parTransId="{D7F0453D-19D9-4E35-BB86-69635C038C1A}" sibTransId="{B9734C63-26E3-440D-A4B8-4BB204A52646}"/>
    <dgm:cxn modelId="{BD2C5BD3-E5BC-4B2B-9737-8B9A6BA6DFD1}" type="presOf" srcId="{B345E5E9-743E-4B35-95EA-3F794A9DA5A6}" destId="{BE9826C2-17E4-4C96-AA19-2E282E80A65C}" srcOrd="0" destOrd="0" presId="urn:microsoft.com/office/officeart/2005/8/layout/chevron2"/>
    <dgm:cxn modelId="{16BF4D17-366A-4575-BB0E-EA1C73174471}" srcId="{A2446389-5DCF-4747-A181-192F8E5ED878}" destId="{A974A216-AADF-40C2-8335-8D8ED355EEDA}" srcOrd="1" destOrd="0" parTransId="{61CD1C2F-D591-43B3-87A6-DBDF25B8FF03}" sibTransId="{9C4DC750-5259-4DAF-BBB8-E308EDE561EE}"/>
    <dgm:cxn modelId="{5D1A5516-C858-4C4F-B2FC-E9DAFF1C8906}" srcId="{B345E5E9-743E-4B35-95EA-3F794A9DA5A6}" destId="{114902B5-7AAC-4BEE-951D-1119DA18CD4E}" srcOrd="1" destOrd="0" parTransId="{E0BB3908-96A7-4722-9B43-3D938A27F839}" sibTransId="{433CDBE8-BFEB-40D9-AB3E-0E79833A974C}"/>
    <dgm:cxn modelId="{906D377D-6F6B-4DE2-9748-0E56023D1190}" srcId="{B345E5E9-743E-4B35-95EA-3F794A9DA5A6}" destId="{A2446389-5DCF-4747-A181-192F8E5ED878}" srcOrd="2" destOrd="0" parTransId="{8EE2F4C2-4D79-4CEC-B547-338F79D7B4BA}" sibTransId="{146ECC0E-E8E0-455E-BA2E-CCA8BF65C3C9}"/>
    <dgm:cxn modelId="{11FB00C3-30EA-4BFF-806F-E0A6CA83A48A}" type="presOf" srcId="{AEDF2891-4534-4CAF-A495-115ECAF4D6FF}" destId="{BB781868-C330-4488-9641-8B3B1B54363B}" srcOrd="0" destOrd="0" presId="urn:microsoft.com/office/officeart/2005/8/layout/chevron2"/>
    <dgm:cxn modelId="{0C147772-E24D-4AE3-9705-39055553BA1C}" srcId="{114902B5-7AAC-4BEE-951D-1119DA18CD4E}" destId="{12A405B3-935C-4127-9A97-9B5D85A01859}" srcOrd="1" destOrd="0" parTransId="{B6626B56-37B5-4FB3-B9C1-FAEC08C9E202}" sibTransId="{0B39B125-2B97-4C07-AFBD-D4D8297EE10D}"/>
    <dgm:cxn modelId="{9F1C368B-4FF5-4BC9-A214-2258A5DA6366}" type="presOf" srcId="{A2446389-5DCF-4747-A181-192F8E5ED878}" destId="{785388AC-D5F0-4EC5-BEC8-B6C7744D2352}" srcOrd="0" destOrd="0" presId="urn:microsoft.com/office/officeart/2005/8/layout/chevron2"/>
    <dgm:cxn modelId="{BF0D6326-F9AA-48E0-A7ED-FD501052F1F1}" type="presOf" srcId="{12A405B3-935C-4127-9A97-9B5D85A01859}" destId="{9C7AC538-BFE9-49A4-B699-14098D7FA989}" srcOrd="0" destOrd="1" presId="urn:microsoft.com/office/officeart/2005/8/layout/chevron2"/>
    <dgm:cxn modelId="{7F91C149-3C09-4BA2-8EB7-B475AD14CF3E}" type="presParOf" srcId="{BE9826C2-17E4-4C96-AA19-2E282E80A65C}" destId="{2AD132A4-ABE7-4FA6-8B16-E2B3C05C953B}" srcOrd="0" destOrd="0" presId="urn:microsoft.com/office/officeart/2005/8/layout/chevron2"/>
    <dgm:cxn modelId="{349FB71C-0A36-4F68-B37D-4B1DDC84A2FA}" type="presParOf" srcId="{2AD132A4-ABE7-4FA6-8B16-E2B3C05C953B}" destId="{857B4446-528E-463B-B3FD-495D15231005}" srcOrd="0" destOrd="0" presId="urn:microsoft.com/office/officeart/2005/8/layout/chevron2"/>
    <dgm:cxn modelId="{7242C093-EAAF-4A20-A9CB-C539CD002214}" type="presParOf" srcId="{2AD132A4-ABE7-4FA6-8B16-E2B3C05C953B}" destId="{33106EF3-2E6F-4D24-97B2-8EBCFA123962}" srcOrd="1" destOrd="0" presId="urn:microsoft.com/office/officeart/2005/8/layout/chevron2"/>
    <dgm:cxn modelId="{F84FEDAF-C45E-4F74-98C4-C7BF61B5A99A}" type="presParOf" srcId="{BE9826C2-17E4-4C96-AA19-2E282E80A65C}" destId="{18D7FE03-8599-4F79-8F1C-D12B0ECF63A6}" srcOrd="1" destOrd="0" presId="urn:microsoft.com/office/officeart/2005/8/layout/chevron2"/>
    <dgm:cxn modelId="{EAE7AA13-4514-4ADD-8647-59381F43A76C}" type="presParOf" srcId="{BE9826C2-17E4-4C96-AA19-2E282E80A65C}" destId="{124BC1FF-E537-4CEA-BF27-9C4A3EEBF959}" srcOrd="2" destOrd="0" presId="urn:microsoft.com/office/officeart/2005/8/layout/chevron2"/>
    <dgm:cxn modelId="{F33942A9-BF68-422D-BE8B-D98922831AD8}" type="presParOf" srcId="{124BC1FF-E537-4CEA-BF27-9C4A3EEBF959}" destId="{BC7EA945-500E-413F-B684-C9FD1DD4DB53}" srcOrd="0" destOrd="0" presId="urn:microsoft.com/office/officeart/2005/8/layout/chevron2"/>
    <dgm:cxn modelId="{30B8EF5D-E0CA-4387-8650-3AE8D1B76C89}" type="presParOf" srcId="{124BC1FF-E537-4CEA-BF27-9C4A3EEBF959}" destId="{9C7AC538-BFE9-49A4-B699-14098D7FA989}" srcOrd="1" destOrd="0" presId="urn:microsoft.com/office/officeart/2005/8/layout/chevron2"/>
    <dgm:cxn modelId="{59860A40-6D49-4E10-974F-2DE6C46088C2}" type="presParOf" srcId="{BE9826C2-17E4-4C96-AA19-2E282E80A65C}" destId="{E851E808-A885-4980-AB30-590467CBB3D6}" srcOrd="3" destOrd="0" presId="urn:microsoft.com/office/officeart/2005/8/layout/chevron2"/>
    <dgm:cxn modelId="{F9EB8140-02D5-4BD3-961E-5B4198325FCF}" type="presParOf" srcId="{BE9826C2-17E4-4C96-AA19-2E282E80A65C}" destId="{DBFF46B8-0DDA-4D3D-A1DB-155064777D80}" srcOrd="4" destOrd="0" presId="urn:microsoft.com/office/officeart/2005/8/layout/chevron2"/>
    <dgm:cxn modelId="{EB42B732-1C06-4E14-B96A-7265B3C38326}" type="presParOf" srcId="{DBFF46B8-0DDA-4D3D-A1DB-155064777D80}" destId="{785388AC-D5F0-4EC5-BEC8-B6C7744D2352}" srcOrd="0" destOrd="0" presId="urn:microsoft.com/office/officeart/2005/8/layout/chevron2"/>
    <dgm:cxn modelId="{6D972B72-9BAA-4A05-8378-A3DD8E59DDEB}" type="presParOf" srcId="{DBFF46B8-0DDA-4D3D-A1DB-155064777D80}" destId="{BB781868-C330-4488-9641-8B3B1B54363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7B4446-528E-463B-B3FD-495D15231005}">
      <dsp:nvSpPr>
        <dsp:cNvPr id="0" name=""/>
        <dsp:cNvSpPr/>
      </dsp:nvSpPr>
      <dsp:spPr>
        <a:xfrm rot="5400000">
          <a:off x="-195954" y="198936"/>
          <a:ext cx="1306364" cy="91445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endParaRPr lang="el-GR" sz="2500" b="0" kern="1200" dirty="0"/>
        </a:p>
      </dsp:txBody>
      <dsp:txXfrm rot="-5400000">
        <a:off x="1" y="460210"/>
        <a:ext cx="914455" cy="391909"/>
      </dsp:txXfrm>
    </dsp:sp>
    <dsp:sp modelId="{33106EF3-2E6F-4D24-97B2-8EBCFA123962}">
      <dsp:nvSpPr>
        <dsp:cNvPr id="0" name=""/>
        <dsp:cNvSpPr/>
      </dsp:nvSpPr>
      <dsp:spPr>
        <a:xfrm rot="5400000">
          <a:off x="3849083" y="-2931646"/>
          <a:ext cx="849136" cy="671839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0" kern="1200" dirty="0" smtClean="0">
              <a:solidFill>
                <a:schemeClr val="accent1">
                  <a:lumMod val="75000"/>
                </a:schemeClr>
              </a:solidFill>
              <a:latin typeface="Arial" panose="020B0604020202020204" pitchFamily="34" charset="0"/>
              <a:ea typeface="+mn-ea"/>
              <a:cs typeface="Arial" panose="020B0604020202020204" pitchFamily="34" charset="0"/>
            </a:rPr>
            <a:t>Distribution investments for the next 5 to 10 years</a:t>
          </a:r>
          <a:endParaRPr lang="el-GR" sz="1800" b="0" kern="1200" dirty="0">
            <a:solidFill>
              <a:schemeClr val="accent1">
                <a:lumMod val="75000"/>
              </a:schemeClr>
            </a:solidFill>
            <a:latin typeface="Arial" panose="020B0604020202020204" pitchFamily="34" charset="0"/>
            <a:ea typeface="+mn-ea"/>
            <a:cs typeface="Arial" panose="020B0604020202020204" pitchFamily="34" charset="0"/>
          </a:endParaRPr>
        </a:p>
        <a:p>
          <a:pPr marL="171450" lvl="1" indent="-171450" algn="l" defTabSz="800100">
            <a:lnSpc>
              <a:spcPct val="90000"/>
            </a:lnSpc>
            <a:spcBef>
              <a:spcPct val="0"/>
            </a:spcBef>
            <a:spcAft>
              <a:spcPct val="15000"/>
            </a:spcAft>
            <a:buChar char="••"/>
          </a:pPr>
          <a:r>
            <a:rPr lang="en-US" sz="1800" b="0" kern="1200" dirty="0" smtClean="0">
              <a:solidFill>
                <a:schemeClr val="accent1">
                  <a:lumMod val="75000"/>
                </a:schemeClr>
              </a:solidFill>
              <a:latin typeface="Arial" panose="020B0604020202020204" pitchFamily="34" charset="0"/>
              <a:ea typeface="+mn-ea"/>
              <a:cs typeface="Arial" panose="020B0604020202020204" pitchFamily="34" charset="0"/>
            </a:rPr>
            <a:t>Emphasis on RES integration, new loads, use of flexibility</a:t>
          </a:r>
          <a:endParaRPr lang="el-GR" sz="1800" b="0" kern="1200" dirty="0">
            <a:solidFill>
              <a:schemeClr val="accent1">
                <a:lumMod val="75000"/>
              </a:schemeClr>
            </a:solidFill>
            <a:latin typeface="Arial" panose="020B0604020202020204" pitchFamily="34" charset="0"/>
            <a:ea typeface="+mn-ea"/>
            <a:cs typeface="Arial" panose="020B0604020202020204" pitchFamily="34" charset="0"/>
          </a:endParaRPr>
        </a:p>
      </dsp:txBody>
      <dsp:txXfrm rot="-5400000">
        <a:off x="914456" y="44432"/>
        <a:ext cx="6676941" cy="766234"/>
      </dsp:txXfrm>
    </dsp:sp>
    <dsp:sp modelId="{BC7EA945-500E-413F-B684-C9FD1DD4DB53}">
      <dsp:nvSpPr>
        <dsp:cNvPr id="0" name=""/>
        <dsp:cNvSpPr/>
      </dsp:nvSpPr>
      <dsp:spPr>
        <a:xfrm rot="5400000">
          <a:off x="-195954" y="1306968"/>
          <a:ext cx="1306364" cy="91445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endParaRPr lang="el-GR" sz="2500" kern="1200" dirty="0"/>
        </a:p>
      </dsp:txBody>
      <dsp:txXfrm rot="-5400000">
        <a:off x="1" y="1568242"/>
        <a:ext cx="914455" cy="391909"/>
      </dsp:txXfrm>
    </dsp:sp>
    <dsp:sp modelId="{9C7AC538-BFE9-49A4-B699-14098D7FA989}">
      <dsp:nvSpPr>
        <dsp:cNvPr id="0" name=""/>
        <dsp:cNvSpPr/>
      </dsp:nvSpPr>
      <dsp:spPr>
        <a:xfrm rot="5400000">
          <a:off x="3849083" y="-1823614"/>
          <a:ext cx="849136" cy="671839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0" kern="1200" dirty="0" smtClean="0">
              <a:solidFill>
                <a:schemeClr val="accent1">
                  <a:lumMod val="75000"/>
                </a:schemeClr>
              </a:solidFill>
              <a:latin typeface="Arial" panose="020B0604020202020204" pitchFamily="34" charset="0"/>
              <a:ea typeface="+mn-ea"/>
              <a:cs typeface="Arial" panose="020B0604020202020204" pitchFamily="34" charset="0"/>
            </a:rPr>
            <a:t>DSOs shall submit to the NRA every two years</a:t>
          </a:r>
          <a:endParaRPr lang="el-GR" sz="1800" b="0" kern="1200" dirty="0">
            <a:solidFill>
              <a:schemeClr val="accent1">
                <a:lumMod val="75000"/>
              </a:schemeClr>
            </a:solidFill>
            <a:latin typeface="Arial" panose="020B0604020202020204" pitchFamily="34" charset="0"/>
            <a:ea typeface="+mn-ea"/>
            <a:cs typeface="Arial" panose="020B0604020202020204" pitchFamily="34" charset="0"/>
          </a:endParaRPr>
        </a:p>
        <a:p>
          <a:pPr marL="171450" lvl="1" indent="-171450" algn="l" defTabSz="800100">
            <a:lnSpc>
              <a:spcPct val="90000"/>
            </a:lnSpc>
            <a:spcBef>
              <a:spcPct val="0"/>
            </a:spcBef>
            <a:spcAft>
              <a:spcPct val="15000"/>
            </a:spcAft>
            <a:buChar char="••"/>
          </a:pPr>
          <a:r>
            <a:rPr lang="en-US" sz="1800" b="0" kern="1200" dirty="0" smtClean="0">
              <a:solidFill>
                <a:schemeClr val="accent1">
                  <a:lumMod val="75000"/>
                </a:schemeClr>
              </a:solidFill>
              <a:latin typeface="Arial" panose="020B0604020202020204" pitchFamily="34" charset="0"/>
              <a:ea typeface="+mn-ea"/>
              <a:cs typeface="Arial" panose="020B0604020202020204" pitchFamily="34" charset="0"/>
            </a:rPr>
            <a:t>(Member States may exempt from the obligation DSOs with less than 100.000 customers)</a:t>
          </a:r>
          <a:endParaRPr lang="el-GR" sz="1800" b="0" kern="1200" dirty="0">
            <a:solidFill>
              <a:schemeClr val="accent1">
                <a:lumMod val="75000"/>
              </a:schemeClr>
            </a:solidFill>
            <a:latin typeface="Arial" panose="020B0604020202020204" pitchFamily="34" charset="0"/>
            <a:ea typeface="+mn-ea"/>
            <a:cs typeface="Arial" panose="020B0604020202020204" pitchFamily="34" charset="0"/>
          </a:endParaRPr>
        </a:p>
      </dsp:txBody>
      <dsp:txXfrm rot="-5400000">
        <a:off x="914456" y="1152464"/>
        <a:ext cx="6676941" cy="766234"/>
      </dsp:txXfrm>
    </dsp:sp>
    <dsp:sp modelId="{785388AC-D5F0-4EC5-BEC8-B6C7744D2352}">
      <dsp:nvSpPr>
        <dsp:cNvPr id="0" name=""/>
        <dsp:cNvSpPr/>
      </dsp:nvSpPr>
      <dsp:spPr>
        <a:xfrm rot="5400000">
          <a:off x="-195954" y="2415000"/>
          <a:ext cx="1306364" cy="91445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endParaRPr lang="el-GR" sz="2500" kern="1200" dirty="0"/>
        </a:p>
      </dsp:txBody>
      <dsp:txXfrm rot="-5400000">
        <a:off x="1" y="2676274"/>
        <a:ext cx="914455" cy="391909"/>
      </dsp:txXfrm>
    </dsp:sp>
    <dsp:sp modelId="{BB781868-C330-4488-9641-8B3B1B54363B}">
      <dsp:nvSpPr>
        <dsp:cNvPr id="0" name=""/>
        <dsp:cNvSpPr/>
      </dsp:nvSpPr>
      <dsp:spPr>
        <a:xfrm rot="5400000">
          <a:off x="3849083" y="-715581"/>
          <a:ext cx="849136" cy="671839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0" kern="1200" dirty="0" smtClean="0">
              <a:solidFill>
                <a:schemeClr val="accent1">
                  <a:lumMod val="75000"/>
                </a:schemeClr>
              </a:solidFill>
              <a:latin typeface="Arial" panose="020B0604020202020204" pitchFamily="34" charset="0"/>
              <a:ea typeface="+mn-ea"/>
              <a:cs typeface="Arial" panose="020B0604020202020204" pitchFamily="34" charset="0"/>
            </a:rPr>
            <a:t>NRA to consult system users </a:t>
          </a:r>
          <a:endParaRPr lang="el-GR" sz="1800" b="0" kern="1200" dirty="0">
            <a:solidFill>
              <a:schemeClr val="accent1">
                <a:lumMod val="75000"/>
              </a:schemeClr>
            </a:solidFill>
            <a:latin typeface="Arial" panose="020B0604020202020204" pitchFamily="34" charset="0"/>
            <a:ea typeface="+mn-ea"/>
            <a:cs typeface="Arial" panose="020B0604020202020204" pitchFamily="34" charset="0"/>
          </a:endParaRPr>
        </a:p>
        <a:p>
          <a:pPr marL="171450" lvl="1" indent="-171450" algn="l" defTabSz="800100">
            <a:lnSpc>
              <a:spcPct val="90000"/>
            </a:lnSpc>
            <a:spcBef>
              <a:spcPct val="0"/>
            </a:spcBef>
            <a:spcAft>
              <a:spcPct val="15000"/>
            </a:spcAft>
            <a:buChar char="••"/>
          </a:pPr>
          <a:r>
            <a:rPr lang="en-US" sz="1800" b="0" kern="1200" dirty="0" smtClean="0">
              <a:solidFill>
                <a:schemeClr val="accent1">
                  <a:lumMod val="75000"/>
                </a:schemeClr>
              </a:solidFill>
              <a:latin typeface="Arial" panose="020B0604020202020204" pitchFamily="34" charset="0"/>
              <a:ea typeface="+mn-ea"/>
              <a:cs typeface="Arial" panose="020B0604020202020204" pitchFamily="34" charset="0"/>
            </a:rPr>
            <a:t>Results of the consultation to be published</a:t>
          </a:r>
          <a:endParaRPr lang="el-GR" sz="1800" b="0" kern="1200" dirty="0">
            <a:solidFill>
              <a:schemeClr val="accent1">
                <a:lumMod val="75000"/>
              </a:schemeClr>
            </a:solidFill>
            <a:latin typeface="Arial" panose="020B0604020202020204" pitchFamily="34" charset="0"/>
            <a:ea typeface="+mn-ea"/>
            <a:cs typeface="Arial" panose="020B0604020202020204" pitchFamily="34" charset="0"/>
          </a:endParaRPr>
        </a:p>
      </dsp:txBody>
      <dsp:txXfrm rot="-5400000">
        <a:off x="914456" y="2260497"/>
        <a:ext cx="6676941" cy="76623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4" y="0"/>
            <a:ext cx="2949840"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35" tIns="45617" rIns="91235" bIns="45617"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1" name="Rectangle 3"/>
          <p:cNvSpPr>
            <a:spLocks noGrp="1" noChangeArrowheads="1"/>
          </p:cNvSpPr>
          <p:nvPr>
            <p:ph type="dt" sz="quarter" idx="1"/>
          </p:nvPr>
        </p:nvSpPr>
        <p:spPr bwMode="auto">
          <a:xfrm>
            <a:off x="3854185" y="0"/>
            <a:ext cx="2949840"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35" tIns="45617" rIns="91235" bIns="45617"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7892" name="Rectangle 4"/>
          <p:cNvSpPr>
            <a:spLocks noGrp="1" noChangeArrowheads="1"/>
          </p:cNvSpPr>
          <p:nvPr>
            <p:ph type="ftr" sz="quarter" idx="2"/>
          </p:nvPr>
        </p:nvSpPr>
        <p:spPr bwMode="auto">
          <a:xfrm>
            <a:off x="4" y="9444749"/>
            <a:ext cx="2949840"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35" tIns="45617" rIns="91235" bIns="45617"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3" name="Rectangle 5"/>
          <p:cNvSpPr>
            <a:spLocks noGrp="1" noChangeArrowheads="1"/>
          </p:cNvSpPr>
          <p:nvPr>
            <p:ph type="sldNum" sz="quarter" idx="3"/>
          </p:nvPr>
        </p:nvSpPr>
        <p:spPr bwMode="auto">
          <a:xfrm>
            <a:off x="3854185" y="9444749"/>
            <a:ext cx="2949840"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35" tIns="45617" rIns="91235" bIns="45617" numCol="1" anchor="b" anchorCtr="0" compatLnSpc="1">
            <a:prstTxWarp prst="textNoShape">
              <a:avLst/>
            </a:prstTxWarp>
          </a:bodyPr>
          <a:lstStyle>
            <a:lvl1pPr algn="r">
              <a:defRPr>
                <a:solidFill>
                  <a:schemeClr val="tx1"/>
                </a:solidFill>
                <a:latin typeface="Arial" charset="0"/>
              </a:defRPr>
            </a:lvl1pPr>
          </a:lstStyle>
          <a:p>
            <a:fld id="{409EF665-C082-4F53-AF2D-F59C13B3A2CE}" type="slidenum">
              <a:rPr lang="en-GB" altLang="en-US"/>
              <a:pPr/>
              <a:t>‹#›</a:t>
            </a:fld>
            <a:endParaRPr lang="en-GB" altLang="en-US"/>
          </a:p>
        </p:txBody>
      </p:sp>
    </p:spTree>
    <p:extLst>
      <p:ext uri="{BB962C8B-B14F-4D97-AF65-F5344CB8AC3E}">
        <p14:creationId xmlns:p14="http://schemas.microsoft.com/office/powerpoint/2010/main" val="2789840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4" y="0"/>
            <a:ext cx="2949840"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35" tIns="45617" rIns="91235" bIns="45617"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6867" name="Rectangle 3"/>
          <p:cNvSpPr>
            <a:spLocks noGrp="1" noChangeArrowheads="1"/>
          </p:cNvSpPr>
          <p:nvPr>
            <p:ph type="dt" idx="1"/>
          </p:nvPr>
        </p:nvSpPr>
        <p:spPr bwMode="auto">
          <a:xfrm>
            <a:off x="3854185" y="0"/>
            <a:ext cx="2949840"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35" tIns="45617" rIns="91235" bIns="45617"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6868" name="Rectangle 4"/>
          <p:cNvSpPr>
            <a:spLocks noGrp="1" noRot="1" noChangeAspect="1" noChangeArrowheads="1" noTextEdit="1"/>
          </p:cNvSpPr>
          <p:nvPr>
            <p:ph type="sldImg" idx="2"/>
          </p:nvPr>
        </p:nvSpPr>
        <p:spPr bwMode="auto">
          <a:xfrm>
            <a:off x="915988" y="746125"/>
            <a:ext cx="4973637" cy="37290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80244" y="4723173"/>
            <a:ext cx="5445127" cy="4475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35" tIns="45617" rIns="91235" bIns="45617"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6870" name="Rectangle 6"/>
          <p:cNvSpPr>
            <a:spLocks noGrp="1" noChangeArrowheads="1"/>
          </p:cNvSpPr>
          <p:nvPr>
            <p:ph type="ftr" sz="quarter" idx="4"/>
          </p:nvPr>
        </p:nvSpPr>
        <p:spPr bwMode="auto">
          <a:xfrm>
            <a:off x="4" y="9444749"/>
            <a:ext cx="2949840"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35" tIns="45617" rIns="91235" bIns="45617"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6871" name="Rectangle 7"/>
          <p:cNvSpPr>
            <a:spLocks noGrp="1" noChangeArrowheads="1"/>
          </p:cNvSpPr>
          <p:nvPr>
            <p:ph type="sldNum" sz="quarter" idx="5"/>
          </p:nvPr>
        </p:nvSpPr>
        <p:spPr bwMode="auto">
          <a:xfrm>
            <a:off x="3854185" y="9444749"/>
            <a:ext cx="2949840" cy="49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35" tIns="45617" rIns="91235" bIns="45617" numCol="1" anchor="b" anchorCtr="0" compatLnSpc="1">
            <a:prstTxWarp prst="textNoShape">
              <a:avLst/>
            </a:prstTxWarp>
          </a:bodyPr>
          <a:lstStyle>
            <a:lvl1pPr algn="r">
              <a:defRPr>
                <a:solidFill>
                  <a:schemeClr val="tx1"/>
                </a:solidFill>
                <a:latin typeface="Arial" charset="0"/>
              </a:defRPr>
            </a:lvl1pPr>
          </a:lstStyle>
          <a:p>
            <a:fld id="{6A77FC6D-BCA8-4703-8D55-8F5851DDB38D}" type="slidenum">
              <a:rPr lang="en-GB" altLang="en-US"/>
              <a:pPr/>
              <a:t>‹#›</a:t>
            </a:fld>
            <a:endParaRPr lang="en-GB" altLang="en-US"/>
          </a:p>
        </p:txBody>
      </p:sp>
    </p:spTree>
    <p:extLst>
      <p:ext uri="{BB962C8B-B14F-4D97-AF65-F5344CB8AC3E}">
        <p14:creationId xmlns:p14="http://schemas.microsoft.com/office/powerpoint/2010/main" val="33013988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77FC6D-BCA8-4703-8D55-8F5851DDB38D}" type="slidenum">
              <a:rPr lang="en-GB" altLang="en-US" smtClean="0"/>
              <a:pPr/>
              <a:t>1</a:t>
            </a:fld>
            <a:endParaRPr lang="en-GB" altLang="en-US" dirty="0"/>
          </a:p>
        </p:txBody>
      </p:sp>
    </p:spTree>
    <p:extLst>
      <p:ext uri="{BB962C8B-B14F-4D97-AF65-F5344CB8AC3E}">
        <p14:creationId xmlns:p14="http://schemas.microsoft.com/office/powerpoint/2010/main" val="1864963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GB" sz="1100" dirty="0"/>
          </a:p>
        </p:txBody>
      </p:sp>
      <p:sp>
        <p:nvSpPr>
          <p:cNvPr id="55300" name="Slide Number Placeholder 3"/>
          <p:cNvSpPr txBox="1">
            <a:spLocks noGrp="1"/>
          </p:cNvSpPr>
          <p:nvPr/>
        </p:nvSpPr>
        <p:spPr bwMode="auto">
          <a:xfrm>
            <a:off x="3854451" y="9444039"/>
            <a:ext cx="2949575" cy="498475"/>
          </a:xfrm>
          <a:prstGeom prst="rect">
            <a:avLst/>
          </a:prstGeom>
          <a:noFill/>
          <a:ln w="9525">
            <a:noFill/>
            <a:miter lim="800000"/>
            <a:headEnd/>
            <a:tailEnd/>
          </a:ln>
        </p:spPr>
        <p:txBody>
          <a:bodyPr lIns="91880" tIns="45940" rIns="91880" bIns="45940" anchor="b"/>
          <a:lstStyle/>
          <a:p>
            <a:pPr algn="r"/>
            <a:fld id="{2BDB4D37-926E-4714-86F1-D7C6870B1286}" type="slidenum">
              <a:rPr lang="en-GB">
                <a:solidFill>
                  <a:schemeClr val="tx1"/>
                </a:solidFill>
                <a:latin typeface="Arial" charset="0"/>
              </a:rPr>
              <a:pPr algn="r"/>
              <a:t>10</a:t>
            </a:fld>
            <a:endParaRPr lang="en-GB">
              <a:solidFill>
                <a:schemeClr val="tx1"/>
              </a:solidFill>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r>
              <a:rPr lang="en-GB" sz="1100" u="sng" dirty="0"/>
              <a:t>Current situation</a:t>
            </a:r>
          </a:p>
          <a:p>
            <a:r>
              <a:rPr lang="en-GB" sz="1100" dirty="0"/>
              <a:t>In the majority of Member States the DSO is the responsible party for metering activity and smart meters, as well as for data access. However, regarding data access more recent information indicates that some Member States such as Finland and Sweden are planning a central data hub under the responsibility of the TSO, especially in Member States where there is a high number of DSOs (e.g. SE, FI). </a:t>
            </a:r>
          </a:p>
          <a:p>
            <a:r>
              <a:rPr lang="en-GB" sz="1100" u="sng" dirty="0"/>
              <a:t>Preferred and alternative options</a:t>
            </a:r>
          </a:p>
          <a:p>
            <a:r>
              <a:rPr lang="en-GB" sz="1100" dirty="0"/>
              <a:t>Preferred option (Option 1) Member States will continue to be responsible for the development of the data management model; more explicit requirements to be introduced regarding responsibilities in data handling based on appropriate principles. Ensure impartiality and non-discriminatory behaviour of entities involved in data handling. Ensure a standardised data format in order to simplify retail market procedures and enhance competition. Alternative option (Option 2) considered to be less effective as it would entail full harmonisation of data management models across EU Member States. </a:t>
            </a:r>
          </a:p>
          <a:p>
            <a:r>
              <a:rPr lang="en-GB" sz="1100" u="sng" dirty="0"/>
              <a:t>Legislative proposal</a:t>
            </a:r>
          </a:p>
          <a:p>
            <a:r>
              <a:rPr lang="en-GB" sz="1100" dirty="0"/>
              <a:t>Principles for data access (Article 23) </a:t>
            </a:r>
          </a:p>
          <a:p>
            <a:r>
              <a:rPr lang="en-GB" sz="1100" dirty="0"/>
              <a:t>Certification and compliance of the responsible parties, including DSOs (Article 23 and 34)</a:t>
            </a:r>
          </a:p>
          <a:p>
            <a:r>
              <a:rPr lang="en-GB" sz="1100" dirty="0"/>
              <a:t>Data format (Article 24)</a:t>
            </a:r>
          </a:p>
          <a:p>
            <a:pPr marL="171084" indent="-171084">
              <a:buFont typeface="Arial" panose="020B0604020202020204" pitchFamily="34" charset="0"/>
              <a:buChar char="•"/>
            </a:pPr>
            <a:endParaRPr lang="en-GB" baseline="0" dirty="0" smtClean="0"/>
          </a:p>
          <a:p>
            <a:pPr marL="171084" indent="-171084">
              <a:buFont typeface="Arial" panose="020B0604020202020204" pitchFamily="34" charset="0"/>
              <a:buChar char="•"/>
            </a:pPr>
            <a:endParaRPr lang="en-GB" baseline="0" dirty="0" smtClean="0"/>
          </a:p>
          <a:p>
            <a:pPr marL="171084" indent="-171084">
              <a:buFont typeface="Arial" panose="020B0604020202020204" pitchFamily="34" charset="0"/>
              <a:buChar char="•"/>
            </a:pPr>
            <a:endParaRPr lang="en-GB" baseline="0" dirty="0" smtClean="0"/>
          </a:p>
          <a:p>
            <a:pPr marL="171084" indent="-171084">
              <a:buFont typeface="Arial" panose="020B0604020202020204" pitchFamily="34" charset="0"/>
              <a:buChar char="•"/>
            </a:pPr>
            <a:endParaRPr lang="en-GB" baseline="0" dirty="0" smtClean="0"/>
          </a:p>
          <a:p>
            <a:pPr marL="171084" indent="-171084">
              <a:buFont typeface="Arial" panose="020B0604020202020204" pitchFamily="34" charset="0"/>
              <a:buChar char="•"/>
            </a:pPr>
            <a:endParaRPr lang="en-GB" baseline="0" dirty="0" smtClean="0"/>
          </a:p>
          <a:p>
            <a:pPr marL="171084" indent="-171084">
              <a:buFont typeface="Arial" panose="020B0604020202020204" pitchFamily="34" charset="0"/>
              <a:buChar char="•"/>
            </a:pPr>
            <a:endParaRPr lang="en-GB" dirty="0" smtClean="0"/>
          </a:p>
          <a:p>
            <a:pPr marL="171084" indent="-171084">
              <a:buFont typeface="Arial" panose="020B0604020202020204" pitchFamily="34" charset="0"/>
              <a:buChar char="•"/>
            </a:pPr>
            <a:endParaRPr lang="en-GB" dirty="0" smtClean="0"/>
          </a:p>
          <a:p>
            <a:pPr marL="171084" indent="-171084">
              <a:buFont typeface="Arial" panose="020B0604020202020204" pitchFamily="34" charset="0"/>
              <a:buChar char="•"/>
            </a:pPr>
            <a:endParaRPr lang="en-GB" dirty="0"/>
          </a:p>
        </p:txBody>
      </p:sp>
      <p:sp>
        <p:nvSpPr>
          <p:cNvPr id="55300" name="Slide Number Placeholder 3"/>
          <p:cNvSpPr txBox="1">
            <a:spLocks noGrp="1"/>
          </p:cNvSpPr>
          <p:nvPr/>
        </p:nvSpPr>
        <p:spPr bwMode="auto">
          <a:xfrm>
            <a:off x="3854450" y="9444038"/>
            <a:ext cx="2949576" cy="498475"/>
          </a:xfrm>
          <a:prstGeom prst="rect">
            <a:avLst/>
          </a:prstGeom>
          <a:noFill/>
          <a:ln w="9525">
            <a:noFill/>
            <a:miter lim="800000"/>
            <a:headEnd/>
            <a:tailEnd/>
          </a:ln>
        </p:spPr>
        <p:txBody>
          <a:bodyPr lIns="91700" tIns="45850" rIns="91700" bIns="45850" anchor="b"/>
          <a:lstStyle/>
          <a:p>
            <a:pPr algn="r"/>
            <a:fld id="{2BDB4D37-926E-4714-86F1-D7C6870B1286}" type="slidenum">
              <a:rPr lang="en-GB">
                <a:solidFill>
                  <a:schemeClr val="tx1"/>
                </a:solidFill>
                <a:latin typeface="Arial" charset="0"/>
              </a:rPr>
              <a:pPr algn="r"/>
              <a:t>11</a:t>
            </a:fld>
            <a:endParaRPr lang="en-GB">
              <a:solidFill>
                <a:schemeClr val="tx1"/>
              </a:solidFill>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marL="0" indent="0">
              <a:buFont typeface="Arial" panose="020B0604020202020204" pitchFamily="34" charset="0"/>
              <a:buNone/>
            </a:pPr>
            <a:endParaRPr lang="en-GB" dirty="0"/>
          </a:p>
        </p:txBody>
      </p:sp>
      <p:sp>
        <p:nvSpPr>
          <p:cNvPr id="55300" name="Slide Number Placeholder 3"/>
          <p:cNvSpPr txBox="1">
            <a:spLocks noGrp="1"/>
          </p:cNvSpPr>
          <p:nvPr/>
        </p:nvSpPr>
        <p:spPr bwMode="auto">
          <a:xfrm>
            <a:off x="3854450" y="9444038"/>
            <a:ext cx="2949576" cy="498475"/>
          </a:xfrm>
          <a:prstGeom prst="rect">
            <a:avLst/>
          </a:prstGeom>
          <a:noFill/>
          <a:ln w="9525">
            <a:noFill/>
            <a:miter lim="800000"/>
            <a:headEnd/>
            <a:tailEnd/>
          </a:ln>
        </p:spPr>
        <p:txBody>
          <a:bodyPr lIns="91700" tIns="45850" rIns="91700" bIns="45850" anchor="b"/>
          <a:lstStyle/>
          <a:p>
            <a:pPr algn="r"/>
            <a:fld id="{2BDB4D37-926E-4714-86F1-D7C6870B1286}" type="slidenum">
              <a:rPr lang="en-GB">
                <a:solidFill>
                  <a:schemeClr val="tx1"/>
                </a:solidFill>
                <a:latin typeface="Arial" charset="0"/>
              </a:rPr>
              <a:pPr algn="r"/>
              <a:t>12</a:t>
            </a:fld>
            <a:endParaRPr lang="en-GB">
              <a:solidFill>
                <a:schemeClr val="tx1"/>
              </a:solidFill>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defTabSz="912141">
              <a:defRPr/>
            </a:pPr>
            <a:r>
              <a:rPr lang="en-GB" u="sng" dirty="0" smtClean="0"/>
              <a:t>Areas of work of EU DSO Entity</a:t>
            </a:r>
            <a:endParaRPr lang="en-GB" u="sng" dirty="0"/>
          </a:p>
          <a:p>
            <a:endParaRPr lang="en-GB" u="sng" dirty="0" smtClean="0"/>
          </a:p>
          <a:p>
            <a:pPr marL="171026" indent="-171026">
              <a:buFont typeface="Arial" panose="020B0604020202020204" pitchFamily="34" charset="0"/>
              <a:buChar char="•"/>
            </a:pPr>
            <a:r>
              <a:rPr lang="en-GB" u="none" dirty="0" smtClean="0"/>
              <a:t>Coordinated</a:t>
            </a:r>
            <a:r>
              <a:rPr lang="en-GB" u="none" baseline="0" dirty="0" smtClean="0"/>
              <a:t> operation and planning of transmission and distribution networks</a:t>
            </a:r>
            <a:endParaRPr lang="en-GB" dirty="0"/>
          </a:p>
          <a:p>
            <a:pPr marL="171026" indent="-171026">
              <a:buFont typeface="Arial" panose="020B0604020202020204" pitchFamily="34" charset="0"/>
              <a:buChar char="•"/>
            </a:pPr>
            <a:r>
              <a:rPr lang="en-GB" u="none" baseline="0" dirty="0" smtClean="0"/>
              <a:t>Integration of distributed energy resources</a:t>
            </a:r>
            <a:endParaRPr lang="en-GB" dirty="0"/>
          </a:p>
          <a:p>
            <a:pPr marL="171026" indent="-171026">
              <a:buFont typeface="Arial" panose="020B0604020202020204" pitchFamily="34" charset="0"/>
              <a:buChar char="•"/>
            </a:pPr>
            <a:r>
              <a:rPr lang="en-GB" u="none" baseline="0" dirty="0" smtClean="0"/>
              <a:t>Development of demand response</a:t>
            </a:r>
            <a:endParaRPr lang="en-GB" dirty="0"/>
          </a:p>
          <a:p>
            <a:pPr marL="171026" indent="-171026">
              <a:buFont typeface="Arial" panose="020B0604020202020204" pitchFamily="34" charset="0"/>
              <a:buChar char="•"/>
            </a:pPr>
            <a:r>
              <a:rPr lang="en-GB" u="none" baseline="0" dirty="0" smtClean="0"/>
              <a:t>Digitalisation of distribution network and smart grids</a:t>
            </a:r>
            <a:endParaRPr lang="en-GB" dirty="0"/>
          </a:p>
          <a:p>
            <a:pPr marL="171026" indent="-171026">
              <a:buFont typeface="Arial" panose="020B0604020202020204" pitchFamily="34" charset="0"/>
              <a:buChar char="•"/>
            </a:pPr>
            <a:r>
              <a:rPr lang="en-GB" u="none" baseline="0" dirty="0" smtClean="0"/>
              <a:t>Data management, cyber security, data protection</a:t>
            </a:r>
            <a:endParaRPr lang="en-GB" dirty="0"/>
          </a:p>
          <a:p>
            <a:pPr marL="171026" indent="-171026">
              <a:buFont typeface="Arial" panose="020B0604020202020204" pitchFamily="34" charset="0"/>
              <a:buChar char="•"/>
            </a:pPr>
            <a:r>
              <a:rPr lang="en-GB" u="none" baseline="0" dirty="0" smtClean="0"/>
              <a:t>Participation in the elaboration of network codes </a:t>
            </a:r>
            <a:endParaRPr lang="en-GB" dirty="0"/>
          </a:p>
          <a:p>
            <a:pPr marL="171026" indent="-171026">
              <a:buFont typeface="Arial" panose="020B0604020202020204" pitchFamily="34" charset="0"/>
              <a:buChar char="•"/>
            </a:pPr>
            <a:r>
              <a:rPr lang="en-GB" u="none" baseline="0" dirty="0" smtClean="0"/>
              <a:t>Cooperation with ENTSO-E in network codes and coordinated operation/planning of distribution and transmission grids </a:t>
            </a:r>
            <a:endParaRPr lang="en-GB" dirty="0"/>
          </a:p>
          <a:p>
            <a:endParaRPr lang="en-GB" u="sng" dirty="0" smtClean="0"/>
          </a:p>
          <a:p>
            <a:r>
              <a:rPr lang="en-GB" u="sng" dirty="0" smtClean="0"/>
              <a:t>Legislative proposal</a:t>
            </a:r>
          </a:p>
          <a:p>
            <a:endParaRPr lang="en-GB" dirty="0" smtClean="0"/>
          </a:p>
          <a:p>
            <a:pPr marL="171026" indent="-171026">
              <a:buFont typeface="Arial" panose="020B0604020202020204" pitchFamily="34" charset="0"/>
              <a:buChar char="•"/>
            </a:pPr>
            <a:r>
              <a:rPr lang="en-GB" dirty="0" smtClean="0"/>
              <a:t>Establishment of a European entity for DSOs (Articles 49 and 50)</a:t>
            </a:r>
            <a:endParaRPr lang="en-GB" dirty="0"/>
          </a:p>
          <a:p>
            <a:pPr marL="171026" indent="-171026">
              <a:buFont typeface="Arial" panose="020B0604020202020204" pitchFamily="34" charset="0"/>
              <a:buChar char="•"/>
            </a:pPr>
            <a:endParaRPr lang="en-GB" dirty="0"/>
          </a:p>
          <a:p>
            <a:pPr marL="171026" indent="-171026">
              <a:buFont typeface="Arial" panose="020B0604020202020204" pitchFamily="34" charset="0"/>
              <a:buChar char="•"/>
            </a:pPr>
            <a:r>
              <a:rPr lang="en-GB" dirty="0" smtClean="0"/>
              <a:t>Specific tasks of the EU DSO entity, including participation in network code development and cooperation with TSOs (Articles 51, 52 and 53) </a:t>
            </a:r>
            <a:endParaRPr lang="en-GB" dirty="0"/>
          </a:p>
          <a:p>
            <a:endParaRPr lang="en-GB" dirty="0" smtClean="0"/>
          </a:p>
        </p:txBody>
      </p:sp>
      <p:sp>
        <p:nvSpPr>
          <p:cNvPr id="55300" name="Slide Number Placeholder 3"/>
          <p:cNvSpPr txBox="1">
            <a:spLocks noGrp="1"/>
          </p:cNvSpPr>
          <p:nvPr/>
        </p:nvSpPr>
        <p:spPr bwMode="auto">
          <a:xfrm>
            <a:off x="3854452" y="9444040"/>
            <a:ext cx="2949577" cy="498475"/>
          </a:xfrm>
          <a:prstGeom prst="rect">
            <a:avLst/>
          </a:prstGeom>
          <a:noFill/>
          <a:ln w="9525">
            <a:noFill/>
            <a:miter lim="800000"/>
            <a:headEnd/>
            <a:tailEnd/>
          </a:ln>
        </p:spPr>
        <p:txBody>
          <a:bodyPr lIns="91485" tIns="45742" rIns="91485" bIns="45742" anchor="b"/>
          <a:lstStyle/>
          <a:p>
            <a:pPr algn="r"/>
            <a:fld id="{2BDB4D37-926E-4714-86F1-D7C6870B1286}" type="slidenum">
              <a:rPr lang="en-GB">
                <a:solidFill>
                  <a:prstClr val="black"/>
                </a:solidFill>
                <a:latin typeface="Arial" charset="0"/>
              </a:rPr>
              <a:pPr algn="r"/>
              <a:t>13</a:t>
            </a:fld>
            <a:endParaRPr lang="en-GB">
              <a:solidFill>
                <a:prstClr val="black"/>
              </a:solidFill>
              <a:latin typeface="Arial" charset="0"/>
            </a:endParaRPr>
          </a:p>
        </p:txBody>
      </p:sp>
    </p:spTree>
    <p:extLst>
      <p:ext uri="{BB962C8B-B14F-4D97-AF65-F5344CB8AC3E}">
        <p14:creationId xmlns:p14="http://schemas.microsoft.com/office/powerpoint/2010/main" val="31094549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77FC6D-BCA8-4703-8D55-8F5851DDB38D}" type="slidenum">
              <a:rPr lang="en-GB" altLang="en-US" smtClean="0"/>
              <a:pPr/>
              <a:t>14</a:t>
            </a:fld>
            <a:endParaRPr lang="en-GB" altLang="en-US"/>
          </a:p>
        </p:txBody>
      </p:sp>
    </p:spTree>
    <p:extLst>
      <p:ext uri="{BB962C8B-B14F-4D97-AF65-F5344CB8AC3E}">
        <p14:creationId xmlns:p14="http://schemas.microsoft.com/office/powerpoint/2010/main" val="3907858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r>
              <a:rPr lang="en-GB" sz="1100" u="sng" dirty="0"/>
              <a:t>Current situation</a:t>
            </a:r>
            <a:endParaRPr lang="en-GB" sz="1100" dirty="0"/>
          </a:p>
          <a:p>
            <a:pPr marL="171084" indent="-171084">
              <a:buFont typeface="Arial" panose="020B0604020202020204" pitchFamily="34" charset="0"/>
              <a:buChar char="•"/>
            </a:pPr>
            <a:r>
              <a:rPr lang="en-GB" sz="1100" dirty="0"/>
              <a:t>A large amount of variable RES E generation (i.e. wind and solar) are connected to distribution grids, a trend that is expected to continue in the future, depending of course to the level of RES penetration in each country. </a:t>
            </a:r>
          </a:p>
          <a:p>
            <a:pPr marL="171084" indent="-171084">
              <a:buFont typeface="Arial" panose="020B0604020202020204" pitchFamily="34" charset="0"/>
              <a:buChar char="•"/>
            </a:pPr>
            <a:r>
              <a:rPr lang="en-GB" sz="1100" dirty="0"/>
              <a:t>The percentage of RES E connected to distribution is considerably high in some Member States (e.g. over 90% in DE, over 60% in BE, IE, IT, PT, UK, FR and around 50% in ES). Moreover, is expected that electrification of transport sector (a rapid penetration of electric vehicles is expected up to 2030, with Germany expected to have the higher number of around 10 </a:t>
            </a:r>
            <a:r>
              <a:rPr lang="en-GB" sz="1100" dirty="0" err="1"/>
              <a:t>mn</a:t>
            </a:r>
            <a:r>
              <a:rPr lang="en-GB" sz="1100" dirty="0"/>
              <a:t> EVs which correspond to around 1/4 of the passenger cars fleet), as well as new loads such as heating pumps, will put new requirements and constraints on the distribution grids.   </a:t>
            </a:r>
          </a:p>
          <a:p>
            <a:pPr marL="171084" indent="-171084">
              <a:buFont typeface="Arial" panose="020B0604020202020204" pitchFamily="34" charset="0"/>
              <a:buChar char="•"/>
            </a:pPr>
            <a:endParaRPr lang="en-GB" baseline="0" dirty="0" smtClean="0"/>
          </a:p>
        </p:txBody>
      </p:sp>
      <p:sp>
        <p:nvSpPr>
          <p:cNvPr id="55300" name="Slide Number Placeholder 3"/>
          <p:cNvSpPr txBox="1">
            <a:spLocks noGrp="1"/>
          </p:cNvSpPr>
          <p:nvPr/>
        </p:nvSpPr>
        <p:spPr bwMode="auto">
          <a:xfrm>
            <a:off x="3854450" y="9444038"/>
            <a:ext cx="2949576" cy="498475"/>
          </a:xfrm>
          <a:prstGeom prst="rect">
            <a:avLst/>
          </a:prstGeom>
          <a:noFill/>
          <a:ln w="9525">
            <a:noFill/>
            <a:miter lim="800000"/>
            <a:headEnd/>
            <a:tailEnd/>
          </a:ln>
        </p:spPr>
        <p:txBody>
          <a:bodyPr lIns="91700" tIns="45850" rIns="91700" bIns="45850" anchor="b"/>
          <a:lstStyle/>
          <a:p>
            <a:pPr algn="r"/>
            <a:fld id="{2BDB4D37-926E-4714-86F1-D7C6870B1286}" type="slidenum">
              <a:rPr lang="en-GB">
                <a:solidFill>
                  <a:schemeClr val="tx1"/>
                </a:solidFill>
                <a:latin typeface="Arial" charset="0"/>
              </a:rPr>
              <a:pPr algn="r"/>
              <a:t>2</a:t>
            </a:fld>
            <a:endParaRPr lang="en-GB">
              <a:solidFill>
                <a:schemeClr val="tx1"/>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r>
              <a:rPr lang="en-GB" sz="1100" dirty="0"/>
              <a:t>Existing provisions of the Electricity Directive focus on main tasks of DSOs and unbundling rules. Current framework doesn't provide to DSOs the flexibility to handle future challenges in cost-effective way. Also doesn't focus on specific tasks of the energy transition.  </a:t>
            </a:r>
          </a:p>
          <a:p>
            <a:endParaRPr lang="en-GB" sz="1100" u="sng" dirty="0"/>
          </a:p>
          <a:p>
            <a:r>
              <a:rPr lang="en-GB" sz="1100" u="sng" dirty="0"/>
              <a:t>Preferred and alternative options</a:t>
            </a:r>
          </a:p>
          <a:p>
            <a:r>
              <a:rPr lang="en-GB" sz="1100" dirty="0"/>
              <a:t>Preferred option (Option 1) aim is to establish a clear legal basis for DSOs to use flexibility and clarify the role of DSOs in competitive activities such as storage and electric vehicles charging, as well as data handling. Moreover, cooperation with TSOs for coordinated operation of grids. Total savings at EU level from avoided distribution investments can be 3.5 to 5 </a:t>
            </a:r>
            <a:r>
              <a:rPr lang="en-GB" sz="1100" dirty="0" err="1"/>
              <a:t>bn</a:t>
            </a:r>
            <a:r>
              <a:rPr lang="en-GB" sz="1100" dirty="0"/>
              <a:t> EUR per year, or total 50 – 85 </a:t>
            </a:r>
            <a:r>
              <a:rPr lang="en-GB" sz="1100" dirty="0" err="1"/>
              <a:t>bn</a:t>
            </a:r>
            <a:r>
              <a:rPr lang="en-GB" sz="1100" dirty="0"/>
              <a:t> EUR from 2016 up to 2030. The alternative option (Option 2) foresees a uniform framework for DSOs in terms of tasks and level of unbundling across the EU. The procurement of flexibility from DSOs similar to Option 1. </a:t>
            </a:r>
          </a:p>
          <a:p>
            <a:pPr defTabSz="912450">
              <a:defRPr/>
            </a:pPr>
            <a:endParaRPr lang="en-GB" sz="1100" u="sng" dirty="0"/>
          </a:p>
          <a:p>
            <a:pPr defTabSz="912450">
              <a:defRPr/>
            </a:pPr>
            <a:r>
              <a:rPr lang="en-GB" sz="1100" u="sng" dirty="0"/>
              <a:t>Legislative proposal</a:t>
            </a:r>
          </a:p>
          <a:p>
            <a:pPr defTabSz="912450">
              <a:defRPr/>
            </a:pPr>
            <a:r>
              <a:rPr lang="en-GB" sz="1100" dirty="0"/>
              <a:t>DSOs to use distributed energy resources for the operation of their grids and managing congestions (Electricity Directive, Articles 31 and 32)</a:t>
            </a:r>
          </a:p>
          <a:p>
            <a:pPr defTabSz="912450">
              <a:defRPr/>
            </a:pPr>
            <a:r>
              <a:rPr lang="en-GB" sz="1100" dirty="0"/>
              <a:t>Conditions for involvement of DSO in electro-mobility, storage activities and data management (Electricity Directive, Articles 33, 34 and 36)</a:t>
            </a:r>
          </a:p>
          <a:p>
            <a:pPr defTabSz="912450">
              <a:defRPr/>
            </a:pPr>
            <a:r>
              <a:rPr lang="en-GB" sz="1100" dirty="0"/>
              <a:t>Cooperation between DSOs and TSOs (Electricity Regulation Articles 51, 53)</a:t>
            </a:r>
          </a:p>
          <a:p>
            <a:pPr marL="171084" indent="-171084" defTabSz="912450">
              <a:buFont typeface="Arial" panose="020B0604020202020204" pitchFamily="34" charset="0"/>
              <a:buChar char="•"/>
              <a:defRPr/>
            </a:pPr>
            <a:endParaRPr lang="en-GB" sz="1100" dirty="0"/>
          </a:p>
          <a:p>
            <a:pPr marL="171084" indent="-171084" defTabSz="912450">
              <a:buFont typeface="Arial" panose="020B0604020202020204" pitchFamily="34" charset="0"/>
              <a:buChar char="•"/>
              <a:defRPr/>
            </a:pPr>
            <a:endParaRPr lang="en-GB" sz="1100" dirty="0"/>
          </a:p>
          <a:p>
            <a:pPr marL="171084" indent="-171084" defTabSz="912450">
              <a:buFont typeface="Arial" panose="020B0604020202020204" pitchFamily="34" charset="0"/>
              <a:buChar char="•"/>
              <a:defRPr/>
            </a:pPr>
            <a:endParaRPr lang="en-GB" sz="1100" dirty="0"/>
          </a:p>
          <a:p>
            <a:pPr marL="171084" indent="-171084" defTabSz="912450">
              <a:buFont typeface="Arial" panose="020B0604020202020204" pitchFamily="34" charset="0"/>
              <a:buChar char="•"/>
              <a:defRPr/>
            </a:pPr>
            <a:endParaRPr lang="en-GB" sz="1100" dirty="0"/>
          </a:p>
          <a:p>
            <a:pPr marL="171084" indent="-171084" defTabSz="912450">
              <a:buFont typeface="Arial" panose="020B0604020202020204" pitchFamily="34" charset="0"/>
              <a:buChar char="•"/>
              <a:defRPr/>
            </a:pPr>
            <a:endParaRPr lang="en-GB" sz="1100" dirty="0"/>
          </a:p>
          <a:p>
            <a:pPr marL="171084" indent="-171084">
              <a:buFont typeface="Arial" panose="020B0604020202020204" pitchFamily="34" charset="0"/>
              <a:buChar char="•"/>
            </a:pPr>
            <a:endParaRPr lang="en-GB" sz="1100" dirty="0"/>
          </a:p>
        </p:txBody>
      </p:sp>
      <p:sp>
        <p:nvSpPr>
          <p:cNvPr id="55300" name="Slide Number Placeholder 3"/>
          <p:cNvSpPr txBox="1">
            <a:spLocks noGrp="1"/>
          </p:cNvSpPr>
          <p:nvPr/>
        </p:nvSpPr>
        <p:spPr bwMode="auto">
          <a:xfrm>
            <a:off x="3854450" y="9444038"/>
            <a:ext cx="2949576" cy="498475"/>
          </a:xfrm>
          <a:prstGeom prst="rect">
            <a:avLst/>
          </a:prstGeom>
          <a:noFill/>
          <a:ln w="9525">
            <a:noFill/>
            <a:miter lim="800000"/>
            <a:headEnd/>
            <a:tailEnd/>
          </a:ln>
        </p:spPr>
        <p:txBody>
          <a:bodyPr lIns="91700" tIns="45850" rIns="91700" bIns="45850" anchor="b"/>
          <a:lstStyle/>
          <a:p>
            <a:pPr algn="r"/>
            <a:fld id="{2BDB4D37-926E-4714-86F1-D7C6870B1286}" type="slidenum">
              <a:rPr lang="en-GB">
                <a:solidFill>
                  <a:schemeClr val="tx1"/>
                </a:solidFill>
                <a:latin typeface="Arial" charset="0"/>
              </a:rPr>
              <a:pPr algn="r"/>
              <a:t>3</a:t>
            </a:fld>
            <a:endParaRPr lang="en-GB">
              <a:solidFill>
                <a:schemeClr val="tx1"/>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buFont typeface="Arial" panose="020B0604020202020204" pitchFamily="34" charset="0"/>
              <a:buNone/>
            </a:pPr>
            <a:endParaRPr lang="en-GB" sz="1100" dirty="0"/>
          </a:p>
        </p:txBody>
      </p:sp>
      <p:sp>
        <p:nvSpPr>
          <p:cNvPr id="55300" name="Slide Number Placeholder 3"/>
          <p:cNvSpPr txBox="1">
            <a:spLocks noGrp="1"/>
          </p:cNvSpPr>
          <p:nvPr/>
        </p:nvSpPr>
        <p:spPr bwMode="auto">
          <a:xfrm>
            <a:off x="3854451" y="9444039"/>
            <a:ext cx="2949575" cy="498475"/>
          </a:xfrm>
          <a:prstGeom prst="rect">
            <a:avLst/>
          </a:prstGeom>
          <a:noFill/>
          <a:ln w="9525">
            <a:noFill/>
            <a:miter lim="800000"/>
            <a:headEnd/>
            <a:tailEnd/>
          </a:ln>
        </p:spPr>
        <p:txBody>
          <a:bodyPr lIns="91880" tIns="45940" rIns="91880" bIns="45940" anchor="b"/>
          <a:lstStyle/>
          <a:p>
            <a:pPr algn="r"/>
            <a:fld id="{2BDB4D37-926E-4714-86F1-D7C6870B1286}" type="slidenum">
              <a:rPr lang="en-GB">
                <a:solidFill>
                  <a:schemeClr val="tx1"/>
                </a:solidFill>
                <a:latin typeface="Arial" charset="0"/>
              </a:rPr>
              <a:pPr algn="r"/>
              <a:t>4</a:t>
            </a:fld>
            <a:endParaRPr lang="en-GB">
              <a:solidFill>
                <a:schemeClr val="tx1"/>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marL="171421" indent="-171421" defTabSz="914243">
              <a:buFont typeface="Arial" panose="020B0604020202020204" pitchFamily="34" charset="0"/>
              <a:buChar char="•"/>
              <a:defRPr/>
            </a:pPr>
            <a:endParaRPr lang="en-GB" sz="1100" dirty="0"/>
          </a:p>
          <a:p>
            <a:pPr marL="171421" indent="-171421">
              <a:buFont typeface="Arial" panose="020B0604020202020204" pitchFamily="34" charset="0"/>
              <a:buChar char="•"/>
            </a:pPr>
            <a:endParaRPr lang="en-GB" sz="1100" dirty="0"/>
          </a:p>
        </p:txBody>
      </p:sp>
      <p:sp>
        <p:nvSpPr>
          <p:cNvPr id="55300" name="Slide Number Placeholder 3"/>
          <p:cNvSpPr txBox="1">
            <a:spLocks noGrp="1"/>
          </p:cNvSpPr>
          <p:nvPr/>
        </p:nvSpPr>
        <p:spPr bwMode="auto">
          <a:xfrm>
            <a:off x="3854451" y="9444039"/>
            <a:ext cx="2949575" cy="498475"/>
          </a:xfrm>
          <a:prstGeom prst="rect">
            <a:avLst/>
          </a:prstGeom>
          <a:noFill/>
          <a:ln w="9525">
            <a:noFill/>
            <a:miter lim="800000"/>
            <a:headEnd/>
            <a:tailEnd/>
          </a:ln>
        </p:spPr>
        <p:txBody>
          <a:bodyPr lIns="91880" tIns="45940" rIns="91880" bIns="45940" anchor="b"/>
          <a:lstStyle/>
          <a:p>
            <a:pPr algn="r"/>
            <a:fld id="{2BDB4D37-926E-4714-86F1-D7C6870B1286}" type="slidenum">
              <a:rPr lang="en-GB">
                <a:solidFill>
                  <a:schemeClr val="tx1"/>
                </a:solidFill>
                <a:latin typeface="Arial" charset="0"/>
              </a:rPr>
              <a:pPr algn="r"/>
              <a:t>5</a:t>
            </a:fld>
            <a:endParaRPr lang="en-GB">
              <a:solidFill>
                <a:schemeClr val="tx1"/>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marL="171421" indent="-171421">
              <a:buFont typeface="Arial" panose="020B0604020202020204" pitchFamily="34" charset="0"/>
              <a:buChar char="•"/>
            </a:pPr>
            <a:endParaRPr lang="en-GB" sz="1100" dirty="0"/>
          </a:p>
        </p:txBody>
      </p:sp>
      <p:sp>
        <p:nvSpPr>
          <p:cNvPr id="55300" name="Slide Number Placeholder 3"/>
          <p:cNvSpPr txBox="1">
            <a:spLocks noGrp="1"/>
          </p:cNvSpPr>
          <p:nvPr/>
        </p:nvSpPr>
        <p:spPr bwMode="auto">
          <a:xfrm>
            <a:off x="3854451" y="9444039"/>
            <a:ext cx="2949575" cy="498475"/>
          </a:xfrm>
          <a:prstGeom prst="rect">
            <a:avLst/>
          </a:prstGeom>
          <a:noFill/>
          <a:ln w="9525">
            <a:noFill/>
            <a:miter lim="800000"/>
            <a:headEnd/>
            <a:tailEnd/>
          </a:ln>
        </p:spPr>
        <p:txBody>
          <a:bodyPr lIns="91880" tIns="45940" rIns="91880" bIns="45940" anchor="b"/>
          <a:lstStyle/>
          <a:p>
            <a:pPr algn="r"/>
            <a:fld id="{2BDB4D37-926E-4714-86F1-D7C6870B1286}" type="slidenum">
              <a:rPr lang="en-GB">
                <a:solidFill>
                  <a:schemeClr val="tx1"/>
                </a:solidFill>
                <a:latin typeface="Arial" charset="0"/>
              </a:rPr>
              <a:pPr algn="r"/>
              <a:t>6</a:t>
            </a:fld>
            <a:endParaRPr lang="en-GB">
              <a:solidFill>
                <a:schemeClr val="tx1"/>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marL="171421" indent="-171421" defTabSz="914243">
              <a:buFont typeface="Arial" panose="020B0604020202020204" pitchFamily="34" charset="0"/>
              <a:buChar char="•"/>
              <a:defRPr/>
            </a:pPr>
            <a:endParaRPr lang="en-GB" sz="1100" dirty="0"/>
          </a:p>
          <a:p>
            <a:pPr marL="171421" indent="-171421">
              <a:buFont typeface="Arial" panose="020B0604020202020204" pitchFamily="34" charset="0"/>
              <a:buChar char="•"/>
            </a:pPr>
            <a:endParaRPr lang="en-GB" sz="1100" dirty="0"/>
          </a:p>
        </p:txBody>
      </p:sp>
      <p:sp>
        <p:nvSpPr>
          <p:cNvPr id="55300" name="Slide Number Placeholder 3"/>
          <p:cNvSpPr txBox="1">
            <a:spLocks noGrp="1"/>
          </p:cNvSpPr>
          <p:nvPr/>
        </p:nvSpPr>
        <p:spPr bwMode="auto">
          <a:xfrm>
            <a:off x="3854451" y="9444039"/>
            <a:ext cx="2949575" cy="498475"/>
          </a:xfrm>
          <a:prstGeom prst="rect">
            <a:avLst/>
          </a:prstGeom>
          <a:noFill/>
          <a:ln w="9525">
            <a:noFill/>
            <a:miter lim="800000"/>
            <a:headEnd/>
            <a:tailEnd/>
          </a:ln>
        </p:spPr>
        <p:txBody>
          <a:bodyPr lIns="91880" tIns="45940" rIns="91880" bIns="45940" anchor="b"/>
          <a:lstStyle/>
          <a:p>
            <a:pPr algn="r"/>
            <a:fld id="{2BDB4D37-926E-4714-86F1-D7C6870B1286}" type="slidenum">
              <a:rPr lang="en-GB">
                <a:solidFill>
                  <a:schemeClr val="tx1"/>
                </a:solidFill>
                <a:latin typeface="Arial" charset="0"/>
              </a:rPr>
              <a:pPr algn="r"/>
              <a:t>7</a:t>
            </a:fld>
            <a:endParaRPr lang="en-GB">
              <a:solidFill>
                <a:schemeClr val="tx1"/>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r>
              <a:rPr lang="en-GB" sz="1100" u="sng" dirty="0"/>
              <a:t>Current situation </a:t>
            </a:r>
          </a:p>
          <a:p>
            <a:r>
              <a:rPr lang="en-GB" sz="1100" dirty="0"/>
              <a:t>NRAs are responsible for setting/approving distribution tariffs. Remuneration for DSOs set or approved by regulators in the majority of Member States, while in most Member States final tariffs are also being set by the national regulator. There is a wide variety of remuneration schemes and tariff structures across the EU, which partly reflects the different situations and local conditions in Member States. </a:t>
            </a:r>
          </a:p>
          <a:p>
            <a:r>
              <a:rPr lang="en-GB" sz="1100" u="sng" dirty="0"/>
              <a:t>Preferred and alternative options</a:t>
            </a:r>
          </a:p>
          <a:p>
            <a:r>
              <a:rPr lang="en-GB" sz="1100" dirty="0"/>
              <a:t>Preferred option (Option 1) in addition to the existing framework, measures on key EU-wide principles and guidance regarding the remuneration of DSOs, to incentivise efficient operation and planning of grids, also ensure fair distribution tariffs and facilitate the integration of distributed energy resources (e.g. storage facilities and self-generation). DSOs to prepare and implement multi-annual development plans. NRAs to implement more detailed transparency and comparability requirements for distribution tariffs methodologies. Alternative option (Option 2) to fully harmonize distribution tariffs at EU level, was rejected as one particular methodology cannot accommodate local conditions. </a:t>
            </a:r>
          </a:p>
          <a:p>
            <a:r>
              <a:rPr lang="en-GB" sz="1100" u="sng" dirty="0"/>
              <a:t>Legislative proposal</a:t>
            </a:r>
          </a:p>
          <a:p>
            <a:r>
              <a:rPr lang="en-GB" sz="1100" dirty="0"/>
              <a:t>Principles on distribution tariff structures and incentives (Electricity Regulation, Article 16) - ACER Recommendation and Network Code on network tariffs (Electricity Regulation, Articles 16 and 55) </a:t>
            </a:r>
          </a:p>
          <a:p>
            <a:r>
              <a:rPr lang="en-GB" sz="1100" dirty="0"/>
              <a:t>Development plans for distribution systems (Electricity Directive, Article 32) - Monitoring of distribution (and transmission) systems smart grid development and transparency of network tariffs (Electricity Directive, Article 59) </a:t>
            </a:r>
          </a:p>
        </p:txBody>
      </p:sp>
      <p:sp>
        <p:nvSpPr>
          <p:cNvPr id="55300" name="Slide Number Placeholder 3"/>
          <p:cNvSpPr txBox="1">
            <a:spLocks noGrp="1"/>
          </p:cNvSpPr>
          <p:nvPr/>
        </p:nvSpPr>
        <p:spPr bwMode="auto">
          <a:xfrm>
            <a:off x="3854450" y="9444038"/>
            <a:ext cx="2949576" cy="498475"/>
          </a:xfrm>
          <a:prstGeom prst="rect">
            <a:avLst/>
          </a:prstGeom>
          <a:noFill/>
          <a:ln w="9525">
            <a:noFill/>
            <a:miter lim="800000"/>
            <a:headEnd/>
            <a:tailEnd/>
          </a:ln>
        </p:spPr>
        <p:txBody>
          <a:bodyPr lIns="91700" tIns="45850" rIns="91700" bIns="45850" anchor="b"/>
          <a:lstStyle/>
          <a:p>
            <a:pPr algn="r"/>
            <a:fld id="{2BDB4D37-926E-4714-86F1-D7C6870B1286}" type="slidenum">
              <a:rPr lang="en-GB">
                <a:solidFill>
                  <a:schemeClr val="tx1"/>
                </a:solidFill>
                <a:latin typeface="Arial" charset="0"/>
              </a:rPr>
              <a:pPr algn="r"/>
              <a:t>8</a:t>
            </a:fld>
            <a:endParaRPr lang="en-GB">
              <a:solidFill>
                <a:schemeClr val="tx1"/>
              </a:solidFill>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GB" sz="1100" dirty="0"/>
          </a:p>
        </p:txBody>
      </p:sp>
      <p:sp>
        <p:nvSpPr>
          <p:cNvPr id="55300" name="Slide Number Placeholder 3"/>
          <p:cNvSpPr txBox="1">
            <a:spLocks noGrp="1"/>
          </p:cNvSpPr>
          <p:nvPr/>
        </p:nvSpPr>
        <p:spPr bwMode="auto">
          <a:xfrm>
            <a:off x="3854451" y="9444039"/>
            <a:ext cx="2949575" cy="498475"/>
          </a:xfrm>
          <a:prstGeom prst="rect">
            <a:avLst/>
          </a:prstGeom>
          <a:noFill/>
          <a:ln w="9525">
            <a:noFill/>
            <a:miter lim="800000"/>
            <a:headEnd/>
            <a:tailEnd/>
          </a:ln>
        </p:spPr>
        <p:txBody>
          <a:bodyPr lIns="91880" tIns="45940" rIns="91880" bIns="45940" anchor="b"/>
          <a:lstStyle/>
          <a:p>
            <a:pPr algn="r"/>
            <a:fld id="{2BDB4D37-926E-4714-86F1-D7C6870B1286}" type="slidenum">
              <a:rPr lang="en-GB">
                <a:solidFill>
                  <a:schemeClr val="tx1"/>
                </a:solidFill>
                <a:latin typeface="Arial" charset="0"/>
              </a:rPr>
              <a:pPr algn="r"/>
              <a:t>9</a:t>
            </a:fld>
            <a:endParaRPr lang="en-GB">
              <a:solidFill>
                <a:schemeClr val="tx1"/>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90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3727823"/>
      </p:ext>
    </p:extLst>
  </p:cSld>
  <p:clrMapOvr>
    <a:masterClrMapping/>
  </p:clrMapOvr>
  <p:transition spd="med">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0"/>
            <a:ext cx="8229600" cy="936625"/>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2492375"/>
            <a:ext cx="8229600" cy="352901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a:xfrm>
            <a:off x="5940152" y="6237312"/>
            <a:ext cx="2895600" cy="476250"/>
          </a:xfrm>
          <a:prstGeom prst="rect">
            <a:avLst/>
          </a:prstGeom>
        </p:spPr>
        <p:txBody>
          <a:bodyPr/>
          <a:lstStyle>
            <a:lvl1pPr>
              <a:defRPr/>
            </a:lvl1pPr>
          </a:lstStyle>
          <a:p>
            <a:endParaRPr lang="en-GB" altLang="en-US">
              <a:solidFill>
                <a:srgbClr val="000000"/>
              </a:solidFill>
            </a:endParaRPr>
          </a:p>
        </p:txBody>
      </p:sp>
      <p:sp>
        <p:nvSpPr>
          <p:cNvPr id="7" name="TextBox 6"/>
          <p:cNvSpPr txBox="1"/>
          <p:nvPr/>
        </p:nvSpPr>
        <p:spPr>
          <a:xfrm>
            <a:off x="251520" y="6381328"/>
            <a:ext cx="3024336" cy="338554"/>
          </a:xfrm>
          <a:prstGeom prst="rect">
            <a:avLst/>
          </a:prstGeom>
          <a:noFill/>
        </p:spPr>
        <p:txBody>
          <a:bodyPr wrap="square" rtlCol="0">
            <a:spAutoFit/>
          </a:bodyPr>
          <a:lstStyle/>
          <a:p>
            <a:fld id="{0B3E6A1F-0E70-4F96-A2E5-8C87C994B9E3}" type="slidenum">
              <a:rPr lang="en-GB" sz="1600" smtClean="0">
                <a:solidFill>
                  <a:srgbClr val="8DC640"/>
                </a:solidFill>
                <a:latin typeface="Arial" panose="020B0604020202020204" pitchFamily="34" charset="0"/>
                <a:cs typeface="Arial" panose="020B0604020202020204" pitchFamily="34" charset="0"/>
              </a:rPr>
              <a:pPr/>
              <a:t>‹#›</a:t>
            </a:fld>
            <a:r>
              <a:rPr lang="en-GB" sz="1600" dirty="0" smtClean="0">
                <a:solidFill>
                  <a:srgbClr val="8DC640"/>
                </a:solidFill>
                <a:latin typeface="Arial" panose="020B0604020202020204" pitchFamily="34" charset="0"/>
                <a:cs typeface="Arial" panose="020B0604020202020204" pitchFamily="34" charset="0"/>
              </a:rPr>
              <a:t>    #</a:t>
            </a:r>
            <a:r>
              <a:rPr lang="en-GB" sz="1600" dirty="0" err="1" smtClean="0">
                <a:solidFill>
                  <a:srgbClr val="8DC640"/>
                </a:solidFill>
                <a:latin typeface="Arial" panose="020B0604020202020204" pitchFamily="34" charset="0"/>
                <a:cs typeface="Arial" panose="020B0604020202020204" pitchFamily="34" charset="0"/>
              </a:rPr>
              <a:t>EnergyUnion</a:t>
            </a:r>
            <a:endParaRPr lang="en-GB" sz="1600" dirty="0">
              <a:solidFill>
                <a:srgbClr val="8DC64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99767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t="81250"/>
          <a:stretch/>
        </p:blipFill>
        <p:spPr>
          <a:xfrm>
            <a:off x="266691" y="502960"/>
            <a:ext cx="8610618" cy="45719"/>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47473" y="6309320"/>
            <a:ext cx="1248106" cy="327470"/>
          </a:xfrm>
          <a:prstGeom prst="rect">
            <a:avLst/>
          </a:prstGeom>
        </p:spPr>
      </p:pic>
      <p:sp>
        <p:nvSpPr>
          <p:cNvPr id="13" name="TextBox 12"/>
          <p:cNvSpPr txBox="1"/>
          <p:nvPr/>
        </p:nvSpPr>
        <p:spPr>
          <a:xfrm>
            <a:off x="251520" y="227489"/>
            <a:ext cx="8352928" cy="276999"/>
          </a:xfrm>
          <a:prstGeom prst="rect">
            <a:avLst/>
          </a:prstGeom>
          <a:noFill/>
        </p:spPr>
        <p:txBody>
          <a:bodyPr wrap="square" rtlCol="0">
            <a:spAutoFit/>
          </a:bodyPr>
          <a:lstStyle/>
          <a:p>
            <a:r>
              <a:rPr lang="en-GB" b="1" noProof="0" dirty="0" smtClean="0">
                <a:solidFill>
                  <a:schemeClr val="accent1"/>
                </a:solidFill>
                <a:latin typeface="Arial" panose="020B0604020202020204" pitchFamily="34" charset="0"/>
                <a:cs typeface="Arial" panose="020B0604020202020204" pitchFamily="34" charset="0"/>
              </a:rPr>
              <a:t>Role</a:t>
            </a:r>
            <a:r>
              <a:rPr lang="en-GB" b="1" baseline="0" noProof="0" dirty="0" smtClean="0">
                <a:solidFill>
                  <a:schemeClr val="accent1"/>
                </a:solidFill>
                <a:latin typeface="Arial" panose="020B0604020202020204" pitchFamily="34" charset="0"/>
                <a:cs typeface="Arial" panose="020B0604020202020204" pitchFamily="34" charset="0"/>
              </a:rPr>
              <a:t> of NRAs to incentivise DSOs. CEER Public Hearing, Brussels 19 April 2017</a:t>
            </a:r>
            <a:endParaRPr lang="en-GB" b="1" noProof="0" dirty="0">
              <a:solidFill>
                <a:schemeClr val="accent1"/>
              </a:solidFill>
              <a:latin typeface="Arial" panose="020B0604020202020204" pitchFamily="34" charset="0"/>
              <a:cs typeface="Arial" panose="020B0604020202020204" pitchFamily="34" charset="0"/>
            </a:endParaRPr>
          </a:p>
        </p:txBody>
      </p:sp>
      <p:sp>
        <p:nvSpPr>
          <p:cNvPr id="5" name="Slide Number Placeholder 1"/>
          <p:cNvSpPr txBox="1">
            <a:spLocks/>
          </p:cNvSpPr>
          <p:nvPr userDrawn="1"/>
        </p:nvSpPr>
        <p:spPr bwMode="auto">
          <a:xfrm>
            <a:off x="3779762" y="6381328"/>
            <a:ext cx="3888432"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GB"/>
            </a:defPPr>
            <a:lvl1pPr algn="l" rtl="0" eaLnBrk="0" fontAlgn="base" hangingPunct="0">
              <a:spcBef>
                <a:spcPct val="0"/>
              </a:spcBef>
              <a:spcAft>
                <a:spcPct val="0"/>
              </a:spcAft>
              <a:defRPr sz="3000" kern="1200">
                <a:solidFill>
                  <a:srgbClr val="0F5494"/>
                </a:solidFill>
                <a:latin typeface="Verdana" pitchFamily="34" charset="0"/>
                <a:ea typeface="+mn-ea"/>
                <a:cs typeface="Arial" charset="0"/>
              </a:defRPr>
            </a:lvl1pPr>
            <a:lvl2pPr marL="742950" indent="-285750" algn="l" rtl="0" eaLnBrk="0" fontAlgn="base" hangingPunct="0">
              <a:spcBef>
                <a:spcPct val="0"/>
              </a:spcBef>
              <a:spcAft>
                <a:spcPct val="0"/>
              </a:spcAft>
              <a:defRPr sz="3000" kern="1200">
                <a:solidFill>
                  <a:srgbClr val="0F5494"/>
                </a:solidFill>
                <a:latin typeface="Verdana" pitchFamily="34" charset="0"/>
                <a:ea typeface="+mn-ea"/>
                <a:cs typeface="Arial" charset="0"/>
              </a:defRPr>
            </a:lvl2pPr>
            <a:lvl3pPr marL="1143000" indent="-228600" algn="l" rtl="0" eaLnBrk="0" fontAlgn="base" hangingPunct="0">
              <a:spcBef>
                <a:spcPct val="0"/>
              </a:spcBef>
              <a:spcAft>
                <a:spcPct val="0"/>
              </a:spcAft>
              <a:defRPr sz="3000" kern="1200">
                <a:solidFill>
                  <a:srgbClr val="0F5494"/>
                </a:solidFill>
                <a:latin typeface="Verdana" pitchFamily="34" charset="0"/>
                <a:ea typeface="+mn-ea"/>
                <a:cs typeface="Arial" charset="0"/>
              </a:defRPr>
            </a:lvl3pPr>
            <a:lvl4pPr marL="1600200" indent="-228600" algn="l" rtl="0" eaLnBrk="0" fontAlgn="base" hangingPunct="0">
              <a:spcBef>
                <a:spcPct val="0"/>
              </a:spcBef>
              <a:spcAft>
                <a:spcPct val="0"/>
              </a:spcAft>
              <a:defRPr sz="3000" kern="1200">
                <a:solidFill>
                  <a:srgbClr val="0F5494"/>
                </a:solidFill>
                <a:latin typeface="Verdana" pitchFamily="34" charset="0"/>
                <a:ea typeface="+mn-ea"/>
                <a:cs typeface="Arial" charset="0"/>
              </a:defRPr>
            </a:lvl4pPr>
            <a:lvl5pPr marL="2057400" indent="-228600" algn="l" rtl="0" eaLnBrk="0" fontAlgn="base" hangingPunct="0">
              <a:spcBef>
                <a:spcPct val="0"/>
              </a:spcBef>
              <a:spcAft>
                <a:spcPct val="0"/>
              </a:spcAft>
              <a:defRPr sz="3000" kern="1200">
                <a:solidFill>
                  <a:srgbClr val="0F5494"/>
                </a:solidFill>
                <a:latin typeface="Verdana" pitchFamily="34" charset="0"/>
                <a:ea typeface="+mn-ea"/>
                <a:cs typeface="Arial" charset="0"/>
              </a:defRPr>
            </a:lvl5pPr>
            <a:lvl6pPr marL="2514600" indent="-228600" algn="l" defTabSz="914400" rtl="0" eaLnBrk="0" fontAlgn="base" latinLnBrk="0" hangingPunct="0">
              <a:spcBef>
                <a:spcPct val="0"/>
              </a:spcBef>
              <a:spcAft>
                <a:spcPct val="0"/>
              </a:spcAft>
              <a:defRPr sz="3000" kern="1200">
                <a:solidFill>
                  <a:srgbClr val="0F5494"/>
                </a:solidFill>
                <a:latin typeface="Verdana" pitchFamily="34" charset="0"/>
                <a:ea typeface="+mn-ea"/>
                <a:cs typeface="Arial" charset="0"/>
              </a:defRPr>
            </a:lvl6pPr>
            <a:lvl7pPr marL="2971800" indent="-228600" algn="l" defTabSz="914400" rtl="0" eaLnBrk="0" fontAlgn="base" latinLnBrk="0" hangingPunct="0">
              <a:spcBef>
                <a:spcPct val="0"/>
              </a:spcBef>
              <a:spcAft>
                <a:spcPct val="0"/>
              </a:spcAft>
              <a:defRPr sz="3000" kern="1200">
                <a:solidFill>
                  <a:srgbClr val="0F5494"/>
                </a:solidFill>
                <a:latin typeface="Verdana" pitchFamily="34" charset="0"/>
                <a:ea typeface="+mn-ea"/>
                <a:cs typeface="Arial" charset="0"/>
              </a:defRPr>
            </a:lvl7pPr>
            <a:lvl8pPr marL="3429000" indent="-228600" algn="l" defTabSz="914400" rtl="0" eaLnBrk="0" fontAlgn="base" latinLnBrk="0" hangingPunct="0">
              <a:spcBef>
                <a:spcPct val="0"/>
              </a:spcBef>
              <a:spcAft>
                <a:spcPct val="0"/>
              </a:spcAft>
              <a:defRPr sz="3000" kern="1200">
                <a:solidFill>
                  <a:srgbClr val="0F5494"/>
                </a:solidFill>
                <a:latin typeface="Verdana" pitchFamily="34" charset="0"/>
                <a:ea typeface="+mn-ea"/>
                <a:cs typeface="Arial" charset="0"/>
              </a:defRPr>
            </a:lvl8pPr>
            <a:lvl9pPr marL="3886200" indent="-228600" algn="l" defTabSz="914400" rtl="0" eaLnBrk="0" fontAlgn="base" latinLnBrk="0" hangingPunct="0">
              <a:spcBef>
                <a:spcPct val="0"/>
              </a:spcBef>
              <a:spcAft>
                <a:spcPct val="0"/>
              </a:spcAft>
              <a:defRPr sz="3000" kern="1200">
                <a:solidFill>
                  <a:srgbClr val="0F5494"/>
                </a:solidFill>
                <a:latin typeface="Verdana" pitchFamily="34" charset="0"/>
                <a:ea typeface="+mn-ea"/>
                <a:cs typeface="Arial" charset="0"/>
              </a:defRPr>
            </a:lvl9pPr>
          </a:lstStyle>
          <a:p>
            <a:pPr eaLnBrk="1" hangingPunct="1"/>
            <a:r>
              <a:rPr lang="en-GB" altLang="en-US" sz="1050" dirty="0" err="1" smtClean="0">
                <a:solidFill>
                  <a:srgbClr val="03A9DD"/>
                </a:solidFill>
                <a:latin typeface="Arial Narrow" panose="020B0606020202030204" pitchFamily="34" charset="0"/>
              </a:rPr>
              <a:t>Dr.</a:t>
            </a:r>
            <a:r>
              <a:rPr lang="en-GB" altLang="en-US" sz="1050" dirty="0" smtClean="0">
                <a:solidFill>
                  <a:srgbClr val="03A9DD"/>
                </a:solidFill>
                <a:latin typeface="Arial Narrow" panose="020B0606020202030204" pitchFamily="34" charset="0"/>
              </a:rPr>
              <a:t> Manuel Sánchez-Jiménez © European Commission. April 2017 – </a:t>
            </a:r>
            <a:fld id="{F5B81516-72C1-4BE7-A8A8-022667380D65}" type="slidenum">
              <a:rPr lang="en-GB" altLang="en-US" sz="1050" smtClean="0">
                <a:solidFill>
                  <a:srgbClr val="03A9DD"/>
                </a:solidFill>
                <a:latin typeface="Arial Narrow" panose="020B0606020202030204" pitchFamily="34" charset="0"/>
              </a:rPr>
              <a:pPr eaLnBrk="1" hangingPunct="1"/>
              <a:t>‹#›</a:t>
            </a:fld>
            <a:r>
              <a:rPr lang="en-GB" altLang="en-US" sz="1050" dirty="0" smtClean="0">
                <a:solidFill>
                  <a:srgbClr val="03A9DD"/>
                </a:solidFill>
                <a:latin typeface="Arial Narrow" panose="020B0606020202030204" pitchFamily="34" charset="0"/>
              </a:rPr>
              <a:t>/14</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hf hdr="0" ftr="0" dt="0"/>
  <p:txStyles>
    <p:title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16" y="0"/>
            <a:ext cx="9144000" cy="6858000"/>
          </a:xfrm>
          <a:prstGeom prst="rect">
            <a:avLst/>
          </a:prstGeom>
        </p:spPr>
      </p:pic>
      <p:sp>
        <p:nvSpPr>
          <p:cNvPr id="6" name="TextBox 5"/>
          <p:cNvSpPr txBox="1"/>
          <p:nvPr/>
        </p:nvSpPr>
        <p:spPr>
          <a:xfrm>
            <a:off x="2991290" y="3573016"/>
            <a:ext cx="4428115" cy="1077218"/>
          </a:xfrm>
          <a:prstGeom prst="rect">
            <a:avLst/>
          </a:prstGeom>
          <a:noFill/>
        </p:spPr>
        <p:txBody>
          <a:bodyPr wrap="square" rtlCol="0">
            <a:spAutoFit/>
          </a:bodyPr>
          <a:lstStyle/>
          <a:p>
            <a:pPr algn="ctr"/>
            <a:r>
              <a:rPr lang="en-GB" sz="3200" b="1" dirty="0" smtClean="0">
                <a:solidFill>
                  <a:srgbClr val="03A9DD"/>
                </a:solidFill>
                <a:latin typeface="Arial Narrow" panose="020B0606020202030204" pitchFamily="34" charset="0"/>
                <a:cs typeface="Arial" panose="020B0604020202020204" pitchFamily="34" charset="0"/>
              </a:rPr>
              <a:t>Role of </a:t>
            </a:r>
            <a:r>
              <a:rPr lang="en-GB" sz="3200" b="1" dirty="0">
                <a:solidFill>
                  <a:srgbClr val="03A9DD"/>
                </a:solidFill>
                <a:latin typeface="Arial Narrow" panose="020B0606020202030204" pitchFamily="34" charset="0"/>
                <a:cs typeface="Arial" panose="020B0604020202020204" pitchFamily="34" charset="0"/>
              </a:rPr>
              <a:t>NRAs to incentivise </a:t>
            </a:r>
            <a:r>
              <a:rPr lang="en-GB" sz="3200" b="1" dirty="0" smtClean="0">
                <a:solidFill>
                  <a:srgbClr val="03A9DD"/>
                </a:solidFill>
                <a:latin typeface="Arial Narrow" panose="020B0606020202030204" pitchFamily="34" charset="0"/>
                <a:cs typeface="Arial" panose="020B0604020202020204" pitchFamily="34" charset="0"/>
              </a:rPr>
              <a:t>DSOs</a:t>
            </a:r>
            <a:endParaRPr lang="en-GB" sz="3200" b="1" dirty="0">
              <a:solidFill>
                <a:srgbClr val="03A9DD"/>
              </a:solidFill>
              <a:latin typeface="Arial Narrow" panose="020B0606020202030204" pitchFamily="34" charset="0"/>
              <a:cs typeface="Arial" panose="020B0604020202020204" pitchFamily="34" charset="0"/>
            </a:endParaRPr>
          </a:p>
        </p:txBody>
      </p:sp>
      <p:sp>
        <p:nvSpPr>
          <p:cNvPr id="4" name="TextBox 3"/>
          <p:cNvSpPr txBox="1"/>
          <p:nvPr/>
        </p:nvSpPr>
        <p:spPr>
          <a:xfrm>
            <a:off x="2530798" y="4869160"/>
            <a:ext cx="5349098" cy="1569660"/>
          </a:xfrm>
          <a:prstGeom prst="rect">
            <a:avLst/>
          </a:prstGeom>
          <a:noFill/>
        </p:spPr>
        <p:txBody>
          <a:bodyPr wrap="square" rtlCol="0">
            <a:spAutoFit/>
          </a:bodyPr>
          <a:lstStyle/>
          <a:p>
            <a:pPr algn="ctr"/>
            <a:r>
              <a:rPr lang="en-GB" sz="2400" b="1" dirty="0" smtClean="0">
                <a:solidFill>
                  <a:schemeClr val="bg2">
                    <a:lumMod val="75000"/>
                  </a:schemeClr>
                </a:solidFill>
                <a:latin typeface="Arial Narrow" panose="020B0606020202030204" pitchFamily="34" charset="0"/>
                <a:cs typeface="Arial" panose="020B0604020202020204" pitchFamily="34" charset="0"/>
              </a:rPr>
              <a:t>Manuel Sánchez Jiménez, PhD</a:t>
            </a:r>
          </a:p>
          <a:p>
            <a:pPr algn="ctr"/>
            <a:r>
              <a:rPr lang="en-GB" sz="2400" b="1" dirty="0" smtClean="0">
                <a:solidFill>
                  <a:schemeClr val="bg2">
                    <a:lumMod val="75000"/>
                  </a:schemeClr>
                </a:solidFill>
                <a:latin typeface="Arial Narrow" panose="020B0606020202030204" pitchFamily="34" charset="0"/>
                <a:cs typeface="Arial" panose="020B0604020202020204" pitchFamily="34" charset="0"/>
              </a:rPr>
              <a:t>Team Leader Smart Grids</a:t>
            </a:r>
          </a:p>
          <a:p>
            <a:pPr algn="ctr"/>
            <a:r>
              <a:rPr lang="en-GB" sz="2400" b="1" dirty="0" smtClean="0">
                <a:solidFill>
                  <a:schemeClr val="bg2">
                    <a:lumMod val="75000"/>
                  </a:schemeClr>
                </a:solidFill>
                <a:latin typeface="Arial Narrow" panose="020B0606020202030204" pitchFamily="34" charset="0"/>
                <a:cs typeface="Arial" panose="020B0604020202020204" pitchFamily="34" charset="0"/>
              </a:rPr>
              <a:t>Internal Energy Market – Retail Markets</a:t>
            </a:r>
          </a:p>
          <a:p>
            <a:pPr algn="ctr"/>
            <a:r>
              <a:rPr lang="en-GB" sz="2400" b="1" dirty="0" smtClean="0">
                <a:solidFill>
                  <a:schemeClr val="bg2">
                    <a:lumMod val="75000"/>
                  </a:schemeClr>
                </a:solidFill>
                <a:latin typeface="Arial Narrow" panose="020B0606020202030204" pitchFamily="34" charset="0"/>
                <a:cs typeface="Arial" panose="020B0604020202020204" pitchFamily="34" charset="0"/>
              </a:rPr>
              <a:t>DG ENER, European Commission </a:t>
            </a:r>
          </a:p>
        </p:txBody>
      </p:sp>
    </p:spTree>
    <p:extLst>
      <p:ext uri="{BB962C8B-B14F-4D97-AF65-F5344CB8AC3E}">
        <p14:creationId xmlns:p14="http://schemas.microsoft.com/office/powerpoint/2010/main" val="202569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Arrow Connector 28"/>
          <p:cNvCxnSpPr/>
          <p:nvPr/>
        </p:nvCxnSpPr>
        <p:spPr bwMode="auto">
          <a:xfrm>
            <a:off x="4211960" y="4389487"/>
            <a:ext cx="0" cy="144335"/>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251521" y="746721"/>
            <a:ext cx="8814506" cy="646331"/>
          </a:xfrm>
          <a:prstGeom prst="rect">
            <a:avLst/>
          </a:prstGeom>
          <a:solidFill>
            <a:schemeClr val="accent1">
              <a:lumMod val="20000"/>
              <a:lumOff val="80000"/>
            </a:schemeClr>
          </a:solidFill>
          <a:ln w="3175">
            <a:solidFill>
              <a:schemeClr val="tx1"/>
            </a:solidFill>
          </a:ln>
        </p:spPr>
        <p:txBody>
          <a:bodyPr wrap="square" rtlCol="0">
            <a:spAutoFit/>
          </a:bodyPr>
          <a:lstStyle/>
          <a:p>
            <a:pPr indent="-457200" eaLnBrk="0" hangingPunct="0">
              <a:buClr>
                <a:srgbClr val="005BAB"/>
              </a:buClr>
              <a:buSzPct val="400000"/>
              <a:defRPr/>
            </a:pPr>
            <a:r>
              <a:rPr lang="en-GB" sz="1800" b="1" dirty="0" smtClean="0">
                <a:solidFill>
                  <a:schemeClr val="accent1">
                    <a:lumMod val="75000"/>
                  </a:schemeClr>
                </a:solidFill>
                <a:latin typeface="Arial" panose="020B0604020202020204" pitchFamily="34" charset="0"/>
                <a:cs typeface="Arial" panose="020B0604020202020204" pitchFamily="34" charset="0"/>
              </a:rPr>
              <a:t>Distribution network tariffs</a:t>
            </a:r>
          </a:p>
          <a:p>
            <a:pPr indent="-457200" eaLnBrk="0" hangingPunct="0">
              <a:buClr>
                <a:srgbClr val="005BAB"/>
              </a:buClr>
              <a:buSzPct val="400000"/>
              <a:defRPr/>
            </a:pPr>
            <a:r>
              <a:rPr lang="en-GB" sz="1800" dirty="0" smtClean="0">
                <a:solidFill>
                  <a:schemeClr val="accent1">
                    <a:lumMod val="75000"/>
                  </a:schemeClr>
                </a:solidFill>
                <a:latin typeface="Arial" panose="020B0604020202020204" pitchFamily="34" charset="0"/>
                <a:cs typeface="Arial" panose="020B0604020202020204" pitchFamily="34" charset="0"/>
              </a:rPr>
              <a:t>Electricity Regulation: Articles 16 and 55 </a:t>
            </a:r>
            <a:r>
              <a:rPr lang="en-GB" sz="1800" dirty="0">
                <a:solidFill>
                  <a:schemeClr val="accent1">
                    <a:lumMod val="75000"/>
                  </a:schemeClr>
                </a:solidFill>
                <a:latin typeface="Arial" panose="020B0604020202020204" pitchFamily="34" charset="0"/>
                <a:cs typeface="Arial" panose="020B0604020202020204" pitchFamily="34" charset="0"/>
              </a:rPr>
              <a:t>- Electricity </a:t>
            </a:r>
            <a:r>
              <a:rPr lang="en-GB" sz="1800" dirty="0" smtClean="0">
                <a:solidFill>
                  <a:schemeClr val="accent1">
                    <a:lumMod val="75000"/>
                  </a:schemeClr>
                </a:solidFill>
                <a:latin typeface="Arial" panose="020B0604020202020204" pitchFamily="34" charset="0"/>
                <a:cs typeface="Arial" panose="020B0604020202020204" pitchFamily="34" charset="0"/>
              </a:rPr>
              <a:t>Directive: Article 59</a:t>
            </a:r>
            <a:endParaRPr lang="en-GB" sz="1800" dirty="0">
              <a:solidFill>
                <a:schemeClr val="accent1">
                  <a:lumMod val="75000"/>
                </a:schemeClr>
              </a:solidFill>
              <a:latin typeface="Arial" panose="020B0604020202020204" pitchFamily="34" charset="0"/>
              <a:cs typeface="Arial" panose="020B0604020202020204" pitchFamily="34" charset="0"/>
            </a:endParaRPr>
          </a:p>
        </p:txBody>
      </p:sp>
      <p:sp>
        <p:nvSpPr>
          <p:cNvPr id="9" name="TextBox 2"/>
          <p:cNvSpPr txBox="1"/>
          <p:nvPr/>
        </p:nvSpPr>
        <p:spPr>
          <a:xfrm>
            <a:off x="467543" y="1628800"/>
            <a:ext cx="8598483" cy="4832092"/>
          </a:xfrm>
          <a:prstGeom prst="rect">
            <a:avLst/>
          </a:prstGeom>
          <a:noFill/>
        </p:spPr>
        <p:txBody>
          <a:bodyPr wrap="square" rtlCol="0">
            <a:spAutoFit/>
          </a:bodyPr>
          <a:ls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a:lstStyle>
          <a:p>
            <a:pPr marL="0" lvl="1" eaLnBrk="0" hangingPunct="0">
              <a:spcBef>
                <a:spcPts val="600"/>
              </a:spcBef>
              <a:spcAft>
                <a:spcPts val="600"/>
              </a:spcAft>
              <a:buClr>
                <a:srgbClr val="005BAB"/>
              </a:buClr>
              <a:buSzPct val="100000"/>
              <a:defRPr/>
            </a:pPr>
            <a:r>
              <a:rPr lang="en-GB" sz="1800" dirty="0" smtClean="0">
                <a:solidFill>
                  <a:schemeClr val="accent1">
                    <a:lumMod val="75000"/>
                  </a:schemeClr>
                </a:solidFill>
                <a:latin typeface="Arial" panose="020B0604020202020204" pitchFamily="34" charset="0"/>
                <a:cs typeface="Arial" panose="020B0604020202020204" pitchFamily="34" charset="0"/>
              </a:rPr>
              <a:t>The proposal provides for more specific rules on network tariffs including distribution:</a:t>
            </a:r>
          </a:p>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dirty="0" smtClean="0">
                <a:solidFill>
                  <a:schemeClr val="accent1">
                    <a:lumMod val="75000"/>
                  </a:schemeClr>
                </a:solidFill>
                <a:latin typeface="Arial" panose="020B0604020202020204" pitchFamily="34" charset="0"/>
                <a:cs typeface="Arial" panose="020B0604020202020204" pitchFamily="34" charset="0"/>
              </a:rPr>
              <a:t>ACER </a:t>
            </a:r>
            <a:r>
              <a:rPr lang="en-GB" sz="1800" dirty="0">
                <a:solidFill>
                  <a:schemeClr val="accent1">
                    <a:lumMod val="75000"/>
                  </a:schemeClr>
                </a:solidFill>
                <a:latin typeface="Arial" panose="020B0604020202020204" pitchFamily="34" charset="0"/>
                <a:cs typeface="Arial" panose="020B0604020202020204" pitchFamily="34" charset="0"/>
              </a:rPr>
              <a:t>recommendation </a:t>
            </a:r>
            <a:r>
              <a:rPr lang="en-GB" sz="1800" dirty="0" smtClean="0">
                <a:solidFill>
                  <a:schemeClr val="accent1">
                    <a:lumMod val="75000"/>
                  </a:schemeClr>
                </a:solidFill>
                <a:latin typeface="Arial" panose="020B0604020202020204" pitchFamily="34" charset="0"/>
                <a:cs typeface="Arial" panose="020B0604020202020204" pitchFamily="34" charset="0"/>
              </a:rPr>
              <a:t>(Electricity </a:t>
            </a:r>
            <a:r>
              <a:rPr lang="en-GB" sz="1800" dirty="0">
                <a:solidFill>
                  <a:schemeClr val="accent1">
                    <a:lumMod val="75000"/>
                  </a:schemeClr>
                </a:solidFill>
                <a:latin typeface="Arial" panose="020B0604020202020204" pitchFamily="34" charset="0"/>
                <a:cs typeface="Arial" panose="020B0604020202020204" pitchFamily="34" charset="0"/>
              </a:rPr>
              <a:t>Regulation Art. </a:t>
            </a:r>
            <a:r>
              <a:rPr lang="en-GB" sz="1800" dirty="0" smtClean="0">
                <a:solidFill>
                  <a:schemeClr val="accent1">
                    <a:lumMod val="75000"/>
                  </a:schemeClr>
                </a:solidFill>
                <a:latin typeface="Arial" panose="020B0604020202020204" pitchFamily="34" charset="0"/>
                <a:cs typeface="Arial" panose="020B0604020202020204" pitchFamily="34" charset="0"/>
              </a:rPr>
              <a:t>16.9) </a:t>
            </a:r>
          </a:p>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dirty="0" smtClean="0">
                <a:solidFill>
                  <a:schemeClr val="accent1">
                    <a:lumMod val="75000"/>
                  </a:schemeClr>
                </a:solidFill>
                <a:latin typeface="Arial" panose="020B0604020202020204" pitchFamily="34" charset="0"/>
                <a:cs typeface="Arial" panose="020B0604020202020204" pitchFamily="34" charset="0"/>
              </a:rPr>
              <a:t>network </a:t>
            </a:r>
            <a:r>
              <a:rPr lang="en-GB" sz="1800" dirty="0">
                <a:solidFill>
                  <a:schemeClr val="accent1">
                    <a:lumMod val="75000"/>
                  </a:schemeClr>
                </a:solidFill>
                <a:latin typeface="Arial" panose="020B0604020202020204" pitchFamily="34" charset="0"/>
                <a:cs typeface="Arial" panose="020B0604020202020204" pitchFamily="34" charset="0"/>
              </a:rPr>
              <a:t>code on </a:t>
            </a:r>
            <a:r>
              <a:rPr lang="en-GB" sz="1800" dirty="0" smtClean="0">
                <a:solidFill>
                  <a:schemeClr val="accent1">
                    <a:lumMod val="75000"/>
                  </a:schemeClr>
                </a:solidFill>
                <a:latin typeface="Arial" panose="020B0604020202020204" pitchFamily="34" charset="0"/>
                <a:cs typeface="Arial" panose="020B0604020202020204" pitchFamily="34" charset="0"/>
              </a:rPr>
              <a:t>transmission and distribution tariff structures and connection charges </a:t>
            </a:r>
            <a:r>
              <a:rPr lang="en-GB" sz="1800" dirty="0">
                <a:solidFill>
                  <a:schemeClr val="accent1">
                    <a:lumMod val="75000"/>
                  </a:schemeClr>
                </a:solidFill>
                <a:latin typeface="Arial" panose="020B0604020202020204" pitchFamily="34" charset="0"/>
                <a:cs typeface="Arial" panose="020B0604020202020204" pitchFamily="34" charset="0"/>
              </a:rPr>
              <a:t>(Electricity Regulation Art. </a:t>
            </a:r>
            <a:r>
              <a:rPr lang="en-GB" sz="1800" dirty="0" smtClean="0">
                <a:solidFill>
                  <a:schemeClr val="accent1">
                    <a:lumMod val="75000"/>
                  </a:schemeClr>
                </a:solidFill>
                <a:latin typeface="Arial" panose="020B0604020202020204" pitchFamily="34" charset="0"/>
                <a:cs typeface="Arial" panose="020B0604020202020204" pitchFamily="34" charset="0"/>
              </a:rPr>
              <a:t>55.1)</a:t>
            </a:r>
          </a:p>
          <a:p>
            <a:pPr marL="285750" lvl="1" indent="-285750" eaLnBrk="0" hangingPunct="0">
              <a:spcBef>
                <a:spcPts val="600"/>
              </a:spcBef>
              <a:spcAft>
                <a:spcPts val="600"/>
              </a:spcAft>
              <a:buClr>
                <a:srgbClr val="005BAB"/>
              </a:buClr>
              <a:buSzPct val="100000"/>
              <a:buFont typeface="Wingdings" panose="05000000000000000000" pitchFamily="2" charset="2"/>
              <a:buChar char="Ø"/>
              <a:defRPr/>
            </a:pPr>
            <a:endParaRPr lang="en-GB" sz="1800" dirty="0" smtClean="0">
              <a:solidFill>
                <a:schemeClr val="accent1">
                  <a:lumMod val="75000"/>
                </a:schemeClr>
              </a:solidFill>
              <a:latin typeface="Arial" panose="020B0604020202020204" pitchFamily="34" charset="0"/>
              <a:cs typeface="Arial" panose="020B0604020202020204" pitchFamily="34" charset="0"/>
            </a:endParaRPr>
          </a:p>
          <a:p>
            <a:pPr marL="0" lvl="1" eaLnBrk="0" hangingPunct="0">
              <a:spcBef>
                <a:spcPts val="600"/>
              </a:spcBef>
              <a:spcAft>
                <a:spcPts val="600"/>
              </a:spcAft>
              <a:buClr>
                <a:srgbClr val="005BAB"/>
              </a:buClr>
              <a:buSzPct val="100000"/>
              <a:defRPr/>
            </a:pPr>
            <a:r>
              <a:rPr lang="en-GB" sz="1800" b="1" dirty="0" smtClean="0">
                <a:solidFill>
                  <a:schemeClr val="accent1">
                    <a:lumMod val="75000"/>
                  </a:schemeClr>
                </a:solidFill>
                <a:latin typeface="Arial" panose="020B0604020202020204" pitchFamily="34" charset="0"/>
                <a:cs typeface="Arial" panose="020B0604020202020204" pitchFamily="34" charset="0"/>
              </a:rPr>
              <a:t>Why?</a:t>
            </a:r>
          </a:p>
          <a:p>
            <a:pPr marL="285750" lvl="1" indent="-285750" eaLnBrk="0" hangingPunct="0">
              <a:spcBef>
                <a:spcPts val="600"/>
              </a:spcBef>
              <a:spcAft>
                <a:spcPts val="600"/>
              </a:spcAft>
              <a:buClr>
                <a:srgbClr val="005BAB"/>
              </a:buClr>
              <a:buSzPct val="100000"/>
              <a:buFont typeface="Wingdings" panose="05000000000000000000" pitchFamily="2" charset="2"/>
              <a:buChar char="v"/>
              <a:defRPr/>
            </a:pPr>
            <a:r>
              <a:rPr lang="en-GB" sz="1800" dirty="0" smtClean="0">
                <a:solidFill>
                  <a:schemeClr val="accent1">
                    <a:lumMod val="75000"/>
                  </a:schemeClr>
                </a:solidFill>
                <a:latin typeface="Arial" panose="020B0604020202020204" pitchFamily="34" charset="0"/>
                <a:cs typeface="Arial" panose="020B0604020202020204" pitchFamily="34" charset="0"/>
              </a:rPr>
              <a:t>Up to 90% of variable RES E generation is connected to distribution system</a:t>
            </a:r>
          </a:p>
          <a:p>
            <a:pPr marL="285750" lvl="1" indent="-285750" eaLnBrk="0" hangingPunct="0">
              <a:spcBef>
                <a:spcPts val="600"/>
              </a:spcBef>
              <a:spcAft>
                <a:spcPts val="600"/>
              </a:spcAft>
              <a:buClr>
                <a:srgbClr val="005BAB"/>
              </a:buClr>
              <a:buSzPct val="100000"/>
              <a:buFont typeface="Wingdings" panose="05000000000000000000" pitchFamily="2" charset="2"/>
              <a:buChar char="v"/>
              <a:defRPr/>
            </a:pPr>
            <a:r>
              <a:rPr lang="en-GB" sz="1800" dirty="0" smtClean="0">
                <a:solidFill>
                  <a:schemeClr val="accent1">
                    <a:lumMod val="75000"/>
                  </a:schemeClr>
                </a:solidFill>
                <a:latin typeface="Arial" panose="020B0604020202020204" pitchFamily="34" charset="0"/>
                <a:cs typeface="Arial" panose="020B0604020202020204" pitchFamily="34" charset="0"/>
              </a:rPr>
              <a:t>Network access conditions are an important element for the participation of distributed generation and other resources to </a:t>
            </a:r>
            <a:r>
              <a:rPr lang="en-GB" sz="1800" dirty="0">
                <a:solidFill>
                  <a:schemeClr val="accent1">
                    <a:lumMod val="75000"/>
                  </a:schemeClr>
                </a:solidFill>
                <a:latin typeface="Arial" panose="020B0604020202020204" pitchFamily="34" charset="0"/>
                <a:cs typeface="Arial" panose="020B0604020202020204" pitchFamily="34" charset="0"/>
              </a:rPr>
              <a:t>national and cross-border </a:t>
            </a:r>
            <a:r>
              <a:rPr lang="en-GB" sz="1800" dirty="0" smtClean="0">
                <a:solidFill>
                  <a:schemeClr val="accent1">
                    <a:lumMod val="75000"/>
                  </a:schemeClr>
                </a:solidFill>
                <a:latin typeface="Arial" panose="020B0604020202020204" pitchFamily="34" charset="0"/>
                <a:cs typeface="Arial" panose="020B0604020202020204" pitchFamily="34" charset="0"/>
              </a:rPr>
              <a:t>markets</a:t>
            </a:r>
          </a:p>
          <a:p>
            <a:pPr marL="285750" lvl="1" indent="-285750" eaLnBrk="0" hangingPunct="0">
              <a:spcBef>
                <a:spcPts val="600"/>
              </a:spcBef>
              <a:spcAft>
                <a:spcPts val="600"/>
              </a:spcAft>
              <a:buClr>
                <a:srgbClr val="005BAB"/>
              </a:buClr>
              <a:buSzPct val="100000"/>
              <a:buFont typeface="Wingdings" panose="05000000000000000000" pitchFamily="2" charset="2"/>
              <a:buChar char="v"/>
              <a:defRPr/>
            </a:pPr>
            <a:r>
              <a:rPr lang="en-GB" sz="1800" dirty="0" smtClean="0">
                <a:solidFill>
                  <a:schemeClr val="accent1">
                    <a:lumMod val="75000"/>
                  </a:schemeClr>
                </a:solidFill>
                <a:latin typeface="Arial" panose="020B0604020202020204" pitchFamily="34" charset="0"/>
                <a:cs typeface="Arial" panose="020B0604020202020204" pitchFamily="34" charset="0"/>
              </a:rPr>
              <a:t>Uncoordinated policies may lead to diverse access conditions, affect the functioning of the internal market and the integration of RES</a:t>
            </a:r>
          </a:p>
          <a:p>
            <a:pPr marL="285750" lvl="1" indent="-285750" eaLnBrk="0" hangingPunct="0">
              <a:spcBef>
                <a:spcPts val="600"/>
              </a:spcBef>
              <a:spcAft>
                <a:spcPts val="600"/>
              </a:spcAft>
              <a:buClr>
                <a:srgbClr val="005BAB"/>
              </a:buClr>
              <a:buSzPct val="100000"/>
              <a:buFont typeface="Wingdings" panose="05000000000000000000" pitchFamily="2" charset="2"/>
              <a:buChar char="Ø"/>
              <a:defRPr/>
            </a:pPr>
            <a:endParaRPr lang="en-GB" dirty="0"/>
          </a:p>
        </p:txBody>
      </p:sp>
    </p:spTree>
    <p:extLst>
      <p:ext uri="{BB962C8B-B14F-4D97-AF65-F5344CB8AC3E}">
        <p14:creationId xmlns:p14="http://schemas.microsoft.com/office/powerpoint/2010/main" val="966788345"/>
      </p:ext>
    </p:extLst>
  </p:cSld>
  <p:clrMapOvr>
    <a:masterClrMapping/>
  </p:clrMapOvr>
  <p:transition spd="med">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Arrow Connector 28"/>
          <p:cNvCxnSpPr/>
          <p:nvPr/>
        </p:nvCxnSpPr>
        <p:spPr bwMode="auto">
          <a:xfrm>
            <a:off x="4211960" y="4389487"/>
            <a:ext cx="0" cy="144335"/>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251521" y="746721"/>
            <a:ext cx="8814506" cy="923330"/>
          </a:xfrm>
          <a:prstGeom prst="rect">
            <a:avLst/>
          </a:prstGeom>
          <a:solidFill>
            <a:schemeClr val="bg1">
              <a:lumMod val="95000"/>
            </a:schemeClr>
          </a:solidFill>
          <a:ln w="3175">
            <a:solidFill>
              <a:schemeClr val="tx1"/>
            </a:solidFill>
          </a:ln>
        </p:spPr>
        <p:txBody>
          <a:bodyPr wrap="square" rtlCol="0">
            <a:spAutoFit/>
          </a:bodyPr>
          <a:lstStyle/>
          <a:p>
            <a:pPr indent="-457200" eaLnBrk="0" hangingPunct="0">
              <a:buClr>
                <a:srgbClr val="005BAB"/>
              </a:buClr>
              <a:buSzPct val="400000"/>
              <a:defRPr/>
            </a:pPr>
            <a:r>
              <a:rPr lang="en-GB" sz="1800" b="1" dirty="0" smtClean="0">
                <a:solidFill>
                  <a:schemeClr val="accent1">
                    <a:lumMod val="75000"/>
                  </a:schemeClr>
                </a:solidFill>
                <a:latin typeface="Arial" panose="020B0604020202020204" pitchFamily="34" charset="0"/>
                <a:cs typeface="Arial" panose="020B0604020202020204" pitchFamily="34" charset="0"/>
              </a:rPr>
              <a:t>Creating a level playing field for access to data</a:t>
            </a:r>
          </a:p>
          <a:p>
            <a:pPr indent="-457200" eaLnBrk="0" hangingPunct="0">
              <a:buClr>
                <a:srgbClr val="005BAB"/>
              </a:buClr>
              <a:buSzPct val="400000"/>
              <a:defRPr/>
            </a:pPr>
            <a:r>
              <a:rPr lang="en-GB" sz="1800" dirty="0" smtClean="0">
                <a:solidFill>
                  <a:schemeClr val="accent1">
                    <a:lumMod val="75000"/>
                  </a:schemeClr>
                </a:solidFill>
                <a:latin typeface="Arial" panose="020B0604020202020204" pitchFamily="34" charset="0"/>
                <a:cs typeface="Arial" panose="020B0604020202020204" pitchFamily="34" charset="0"/>
              </a:rPr>
              <a:t>Impact assessment: Section 2.4 (Problem Area IV), Annex 7.3</a:t>
            </a:r>
          </a:p>
          <a:p>
            <a:pPr indent="-457200" eaLnBrk="0" hangingPunct="0">
              <a:buClr>
                <a:srgbClr val="005BAB"/>
              </a:buClr>
              <a:buSzPct val="400000"/>
              <a:defRPr/>
            </a:pPr>
            <a:r>
              <a:rPr lang="en-GB" sz="1800" dirty="0" smtClean="0">
                <a:solidFill>
                  <a:schemeClr val="accent1">
                    <a:lumMod val="75000"/>
                  </a:schemeClr>
                </a:solidFill>
                <a:latin typeface="Arial" panose="020B0604020202020204" pitchFamily="34" charset="0"/>
                <a:cs typeface="Arial" panose="020B0604020202020204" pitchFamily="34" charset="0"/>
              </a:rPr>
              <a:t>Electricity Directive: Articles 23, 24 and 34</a:t>
            </a:r>
            <a:endParaRPr lang="en-GB" sz="1800" dirty="0">
              <a:solidFill>
                <a:schemeClr val="accent1">
                  <a:lumMod val="75000"/>
                </a:schemeClr>
              </a:solidFill>
              <a:latin typeface="Arial" panose="020B0604020202020204" pitchFamily="34" charset="0"/>
              <a:cs typeface="Arial" panose="020B0604020202020204" pitchFamily="34" charset="0"/>
            </a:endParaRPr>
          </a:p>
        </p:txBody>
      </p:sp>
      <p:sp>
        <p:nvSpPr>
          <p:cNvPr id="9" name="TextBox 2"/>
          <p:cNvSpPr txBox="1"/>
          <p:nvPr/>
        </p:nvSpPr>
        <p:spPr>
          <a:xfrm>
            <a:off x="467543" y="1730419"/>
            <a:ext cx="8598483" cy="3662541"/>
          </a:xfrm>
          <a:prstGeom prst="rect">
            <a:avLst/>
          </a:prstGeom>
          <a:noFill/>
        </p:spPr>
        <p:txBody>
          <a:bodyPr wrap="square" rtlCol="0">
            <a:spAutoFit/>
          </a:bodyPr>
          <a:ls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a:lstStyle>
          <a:p>
            <a:pPr marL="0" lvl="1" eaLnBrk="0" hangingPunct="0">
              <a:spcBef>
                <a:spcPts val="600"/>
              </a:spcBef>
              <a:spcAft>
                <a:spcPts val="600"/>
              </a:spcAft>
              <a:buClr>
                <a:srgbClr val="005BAB"/>
              </a:buClr>
              <a:buSzPct val="150000"/>
              <a:defRPr/>
            </a:pPr>
            <a:r>
              <a:rPr lang="en-GB" sz="1800" b="1" dirty="0" smtClean="0">
                <a:solidFill>
                  <a:schemeClr val="accent1">
                    <a:lumMod val="75000"/>
                  </a:schemeClr>
                </a:solidFill>
                <a:latin typeface="Arial" panose="020B0604020202020204" pitchFamily="34" charset="0"/>
                <a:cs typeface="Arial" panose="020B0604020202020204" pitchFamily="34" charset="0"/>
              </a:rPr>
              <a:t>Current situation and problem</a:t>
            </a:r>
            <a:endParaRPr lang="en-US" sz="1600" b="1" dirty="0">
              <a:solidFill>
                <a:schemeClr val="accent1">
                  <a:lumMod val="50000"/>
                </a:schemeClr>
              </a:solidFill>
              <a:latin typeface="Arial" panose="020B0604020202020204" pitchFamily="34" charset="0"/>
              <a:cs typeface="Arial" panose="020B0604020202020204" pitchFamily="34" charset="0"/>
            </a:endParaRPr>
          </a:p>
          <a:p>
            <a:pPr marL="285750" lvl="1" indent="-285750" eaLnBrk="0" hangingPunct="0">
              <a:spcBef>
                <a:spcPts val="600"/>
              </a:spcBef>
              <a:spcAft>
                <a:spcPts val="600"/>
              </a:spcAft>
              <a:buClr>
                <a:srgbClr val="005BAB"/>
              </a:buClr>
              <a:buSzPct val="150000"/>
              <a:buFont typeface="Arial" panose="020B0604020202020204" pitchFamily="34" charset="0"/>
              <a:buChar char="•"/>
              <a:defRPr/>
            </a:pPr>
            <a:r>
              <a:rPr lang="en-GB" sz="1800" dirty="0" smtClean="0">
                <a:solidFill>
                  <a:schemeClr val="accent1">
                    <a:lumMod val="75000"/>
                  </a:schemeClr>
                </a:solidFill>
                <a:latin typeface="Arial" panose="020B0604020202020204" pitchFamily="34" charset="0"/>
                <a:cs typeface="Arial" panose="020B0604020202020204" pitchFamily="34" charset="0"/>
              </a:rPr>
              <a:t>Smart metering systems, </a:t>
            </a:r>
            <a:r>
              <a:rPr lang="en-GB" sz="1800" dirty="0">
                <a:solidFill>
                  <a:schemeClr val="accent1">
                    <a:lumMod val="75000"/>
                  </a:schemeClr>
                </a:solidFill>
                <a:latin typeface="Arial" panose="020B0604020202020204" pitchFamily="34" charset="0"/>
                <a:cs typeface="Arial" panose="020B0604020202020204" pitchFamily="34" charset="0"/>
              </a:rPr>
              <a:t>in 19 Member </a:t>
            </a:r>
            <a:r>
              <a:rPr lang="en-GB" sz="1800" dirty="0" smtClean="0">
                <a:solidFill>
                  <a:schemeClr val="accent1">
                    <a:lumMod val="75000"/>
                  </a:schemeClr>
                </a:solidFill>
                <a:latin typeface="Arial" panose="020B0604020202020204" pitchFamily="34" charset="0"/>
                <a:cs typeface="Arial" panose="020B0604020202020204" pitchFamily="34" charset="0"/>
              </a:rPr>
              <a:t>States </a:t>
            </a:r>
            <a:r>
              <a:rPr lang="en-GB" sz="1800" dirty="0" smtClean="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 </a:t>
            </a:r>
            <a:r>
              <a:rPr lang="en-GB" sz="1800" dirty="0" smtClean="0">
                <a:solidFill>
                  <a:schemeClr val="accent1">
                    <a:lumMod val="75000"/>
                  </a:schemeClr>
                </a:solidFill>
                <a:latin typeface="Arial" panose="020B0604020202020204" pitchFamily="34" charset="0"/>
                <a:cs typeface="Arial" panose="020B0604020202020204" pitchFamily="34" charset="0"/>
              </a:rPr>
              <a:t>more </a:t>
            </a:r>
            <a:r>
              <a:rPr lang="en-GB" sz="1800" dirty="0">
                <a:solidFill>
                  <a:schemeClr val="accent1">
                    <a:lumMod val="75000"/>
                  </a:schemeClr>
                </a:solidFill>
                <a:latin typeface="Arial" panose="020B0604020202020204" pitchFamily="34" charset="0"/>
                <a:cs typeface="Arial" panose="020B0604020202020204" pitchFamily="34" charset="0"/>
              </a:rPr>
              <a:t>granular consumption data </a:t>
            </a:r>
            <a:r>
              <a:rPr lang="en-GB" sz="1800" dirty="0" smtClean="0">
                <a:solidFill>
                  <a:schemeClr val="accent1">
                    <a:lumMod val="75000"/>
                  </a:schemeClr>
                </a:solidFill>
                <a:latin typeface="Arial" panose="020B0604020202020204" pitchFamily="34" charset="0"/>
                <a:cs typeface="Arial" panose="020B0604020202020204" pitchFamily="34" charset="0"/>
              </a:rPr>
              <a:t>and </a:t>
            </a:r>
            <a:r>
              <a:rPr lang="en-GB" sz="1800" dirty="0">
                <a:solidFill>
                  <a:schemeClr val="accent1">
                    <a:lumMod val="75000"/>
                  </a:schemeClr>
                </a:solidFill>
                <a:latin typeface="Arial" panose="020B0604020202020204" pitchFamily="34" charset="0"/>
                <a:cs typeface="Arial" panose="020B0604020202020204" pitchFamily="34" charset="0"/>
              </a:rPr>
              <a:t>new services </a:t>
            </a:r>
          </a:p>
          <a:p>
            <a:pPr marL="285750" lvl="1" indent="-285750" eaLnBrk="0" hangingPunct="0">
              <a:spcBef>
                <a:spcPts val="600"/>
              </a:spcBef>
              <a:spcAft>
                <a:spcPts val="600"/>
              </a:spcAft>
              <a:buClr>
                <a:srgbClr val="005BAB"/>
              </a:buClr>
              <a:buSzPct val="150000"/>
              <a:buFont typeface="Arial" panose="020B0604020202020204" pitchFamily="34" charset="0"/>
              <a:buChar char="•"/>
              <a:defRPr/>
            </a:pPr>
            <a:r>
              <a:rPr lang="en-GB" sz="1800" dirty="0" smtClean="0">
                <a:solidFill>
                  <a:schemeClr val="accent1">
                    <a:lumMod val="75000"/>
                  </a:schemeClr>
                </a:solidFill>
                <a:latin typeface="Arial" panose="020B0604020202020204" pitchFamily="34" charset="0"/>
                <a:cs typeface="Arial" panose="020B0604020202020204" pitchFamily="34" charset="0"/>
              </a:rPr>
              <a:t>Existing provisions in Electricity Directive not fit for new developments</a:t>
            </a:r>
          </a:p>
          <a:p>
            <a:pPr marL="285750" lvl="1" indent="-285750" eaLnBrk="0" hangingPunct="0">
              <a:spcBef>
                <a:spcPts val="600"/>
              </a:spcBef>
              <a:spcAft>
                <a:spcPts val="600"/>
              </a:spcAft>
              <a:buClr>
                <a:srgbClr val="005BAB"/>
              </a:buClr>
              <a:buSzPct val="150000"/>
              <a:buFont typeface="Arial" panose="020B0604020202020204" pitchFamily="34" charset="0"/>
              <a:buChar char="•"/>
              <a:defRPr/>
            </a:pPr>
            <a:endParaRPr lang="en-GB" sz="1800" dirty="0" smtClean="0">
              <a:solidFill>
                <a:schemeClr val="accent1">
                  <a:lumMod val="75000"/>
                </a:schemeClr>
              </a:solidFill>
              <a:latin typeface="Arial" panose="020B0604020202020204" pitchFamily="34" charset="0"/>
              <a:cs typeface="Arial" panose="020B0604020202020204" pitchFamily="34" charset="0"/>
            </a:endParaRPr>
          </a:p>
          <a:p>
            <a:pPr marL="0" lvl="1" eaLnBrk="0" hangingPunct="0">
              <a:spcBef>
                <a:spcPts val="600"/>
              </a:spcBef>
              <a:spcAft>
                <a:spcPts val="600"/>
              </a:spcAft>
              <a:buClr>
                <a:srgbClr val="005BAB"/>
              </a:buClr>
              <a:buSzPct val="150000"/>
              <a:defRPr/>
            </a:pPr>
            <a:r>
              <a:rPr lang="en-GB" sz="1800" b="1" dirty="0">
                <a:solidFill>
                  <a:schemeClr val="accent1">
                    <a:lumMod val="75000"/>
                  </a:schemeClr>
                </a:solidFill>
                <a:latin typeface="Arial" panose="020B0604020202020204" pitchFamily="34" charset="0"/>
                <a:cs typeface="Arial" panose="020B0604020202020204" pitchFamily="34" charset="0"/>
              </a:rPr>
              <a:t>Preferred option</a:t>
            </a:r>
          </a:p>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dirty="0">
                <a:solidFill>
                  <a:schemeClr val="accent1">
                    <a:lumMod val="75000"/>
                  </a:schemeClr>
                </a:solidFill>
                <a:latin typeface="Arial" panose="020B0604020202020204" pitchFamily="34" charset="0"/>
                <a:cs typeface="Arial" panose="020B0604020202020204" pitchFamily="34" charset="0"/>
              </a:rPr>
              <a:t>Define responsibilities </a:t>
            </a:r>
            <a:r>
              <a:rPr lang="en-GB" sz="1800" dirty="0" smtClean="0">
                <a:solidFill>
                  <a:schemeClr val="accent1">
                    <a:lumMod val="75000"/>
                  </a:schemeClr>
                </a:solidFill>
                <a:latin typeface="Arial" panose="020B0604020202020204" pitchFamily="34" charset="0"/>
                <a:cs typeface="Arial" panose="020B0604020202020204" pitchFamily="34" charset="0"/>
              </a:rPr>
              <a:t>for parties involved in data handling</a:t>
            </a:r>
          </a:p>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dirty="0" smtClean="0">
                <a:solidFill>
                  <a:schemeClr val="accent1">
                    <a:lumMod val="75000"/>
                  </a:schemeClr>
                </a:solidFill>
                <a:latin typeface="Arial" panose="020B0604020202020204" pitchFamily="34" charset="0"/>
                <a:cs typeface="Arial" panose="020B0604020202020204" pitchFamily="34" charset="0"/>
              </a:rPr>
              <a:t>Set principles on </a:t>
            </a:r>
            <a:r>
              <a:rPr lang="en-GB" sz="1800" dirty="0">
                <a:solidFill>
                  <a:schemeClr val="accent1">
                    <a:lumMod val="75000"/>
                  </a:schemeClr>
                </a:solidFill>
                <a:latin typeface="Arial" panose="020B0604020202020204" pitchFamily="34" charset="0"/>
                <a:cs typeface="Arial" panose="020B0604020202020204" pitchFamily="34" charset="0"/>
              </a:rPr>
              <a:t>non-discriminatory and transparent access to </a:t>
            </a:r>
            <a:r>
              <a:rPr lang="en-GB" sz="1800" dirty="0" smtClean="0">
                <a:solidFill>
                  <a:schemeClr val="accent1">
                    <a:lumMod val="75000"/>
                  </a:schemeClr>
                </a:solidFill>
                <a:latin typeface="Arial" panose="020B0604020202020204" pitchFamily="34" charset="0"/>
                <a:cs typeface="Arial" panose="020B0604020202020204" pitchFamily="34" charset="0"/>
              </a:rPr>
              <a:t>data </a:t>
            </a:r>
          </a:p>
          <a:p>
            <a:pPr marL="285750" lvl="1" indent="-285750" eaLnBrk="0" hangingPunct="0">
              <a:spcBef>
                <a:spcPts val="600"/>
              </a:spcBef>
              <a:spcAft>
                <a:spcPts val="600"/>
              </a:spcAft>
              <a:buClr>
                <a:srgbClr val="005BAB"/>
              </a:buClr>
              <a:buSzPct val="150000"/>
              <a:buFont typeface="Arial" panose="020B0604020202020204" pitchFamily="34" charset="0"/>
              <a:buChar char="•"/>
              <a:defRPr/>
            </a:pPr>
            <a:endParaRPr lang="en-GB" sz="1800" dirty="0">
              <a:solidFill>
                <a:schemeClr val="accent1">
                  <a:lumMod val="75000"/>
                </a:schemeClr>
              </a:solidFill>
              <a:latin typeface="Arial" panose="020B0604020202020204" pitchFamily="34" charset="0"/>
              <a:cs typeface="Arial" panose="020B0604020202020204" pitchFamily="34" charset="0"/>
            </a:endParaRPr>
          </a:p>
        </p:txBody>
      </p:sp>
      <p:sp>
        <p:nvSpPr>
          <p:cNvPr id="4" name="Rounded Rectangle 3"/>
          <p:cNvSpPr/>
          <p:nvPr/>
        </p:nvSpPr>
        <p:spPr bwMode="auto">
          <a:xfrm>
            <a:off x="5076056" y="5167516"/>
            <a:ext cx="2448271" cy="1045028"/>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a:extLst/>
        </p:spPr>
        <p:txBody>
          <a:bodyPr vert="horz" wrap="square" lIns="91440" tIns="45720" rIns="91440" bIns="45720" numCol="1" rtlCol="0" anchor="ctr" anchorCtr="0" compatLnSpc="1">
            <a:prstTxWarp prst="textNoShape">
              <a:avLst/>
            </a:prstTxWarp>
          </a:bodyPr>
          <a:lstStyle/>
          <a:p>
            <a:pPr marL="0" lvl="1" algn="ctr"/>
            <a:r>
              <a:rPr lang="en-GB" sz="1800" b="1" dirty="0">
                <a:solidFill>
                  <a:schemeClr val="accent1">
                    <a:lumMod val="75000"/>
                  </a:schemeClr>
                </a:solidFill>
                <a:latin typeface="Arial" panose="020B0604020202020204" pitchFamily="34" charset="0"/>
                <a:cs typeface="Arial" panose="020B0604020202020204" pitchFamily="34" charset="0"/>
              </a:rPr>
              <a:t>Facilitate switching and billing</a:t>
            </a:r>
          </a:p>
        </p:txBody>
      </p:sp>
      <p:sp>
        <p:nvSpPr>
          <p:cNvPr id="11" name="Rounded Rectangle 10"/>
          <p:cNvSpPr/>
          <p:nvPr/>
        </p:nvSpPr>
        <p:spPr bwMode="auto">
          <a:xfrm>
            <a:off x="1547664" y="5167516"/>
            <a:ext cx="2448271" cy="1045028"/>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a:extLst/>
        </p:spPr>
        <p:txBody>
          <a:bodyPr vert="horz" wrap="square" lIns="91440" tIns="45720" rIns="91440" bIns="45720" numCol="1" rtlCol="0" anchor="ctr" anchorCtr="0" compatLnSpc="1">
            <a:prstTxWarp prst="textNoShape">
              <a:avLst/>
            </a:prstTxWarp>
          </a:bodyPr>
          <a:lstStyle/>
          <a:p>
            <a:pPr marL="0" lvl="1" algn="ctr"/>
            <a:r>
              <a:rPr lang="en-GB" sz="1800" b="1" dirty="0">
                <a:solidFill>
                  <a:schemeClr val="accent1">
                    <a:lumMod val="75000"/>
                  </a:schemeClr>
                </a:solidFill>
                <a:latin typeface="Arial" panose="020B0604020202020204" pitchFamily="34" charset="0"/>
                <a:cs typeface="Arial" panose="020B0604020202020204" pitchFamily="34" charset="0"/>
              </a:rPr>
              <a:t>Support active consumer and new services</a:t>
            </a:r>
          </a:p>
        </p:txBody>
      </p:sp>
    </p:spTree>
    <p:extLst>
      <p:ext uri="{BB962C8B-B14F-4D97-AF65-F5344CB8AC3E}">
        <p14:creationId xmlns:p14="http://schemas.microsoft.com/office/powerpoint/2010/main" val="3669472508"/>
      </p:ext>
    </p:extLst>
  </p:cSld>
  <p:clrMapOvr>
    <a:masterClrMapping/>
  </p:clrMapOvr>
  <p:transition spd="med">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Arrow Connector 28"/>
          <p:cNvCxnSpPr/>
          <p:nvPr/>
        </p:nvCxnSpPr>
        <p:spPr bwMode="auto">
          <a:xfrm>
            <a:off x="4211960" y="4389487"/>
            <a:ext cx="0" cy="144335"/>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251521" y="746721"/>
            <a:ext cx="8814506" cy="646331"/>
          </a:xfrm>
          <a:prstGeom prst="rect">
            <a:avLst/>
          </a:prstGeom>
          <a:solidFill>
            <a:schemeClr val="accent1">
              <a:lumMod val="40000"/>
              <a:lumOff val="60000"/>
            </a:schemeClr>
          </a:solidFill>
          <a:ln w="3175">
            <a:solidFill>
              <a:schemeClr val="tx1"/>
            </a:solidFill>
          </a:ln>
        </p:spPr>
        <p:txBody>
          <a:bodyPr wrap="square" rtlCol="0">
            <a:spAutoFit/>
          </a:bodyPr>
          <a:lstStyle/>
          <a:p>
            <a:pPr indent="-457200" eaLnBrk="0" hangingPunct="0">
              <a:buClr>
                <a:srgbClr val="005BAB"/>
              </a:buClr>
              <a:buSzPct val="400000"/>
              <a:defRPr/>
            </a:pPr>
            <a:r>
              <a:rPr lang="en-GB" sz="1800" b="1" dirty="0" smtClean="0">
                <a:solidFill>
                  <a:schemeClr val="accent1">
                    <a:lumMod val="75000"/>
                  </a:schemeClr>
                </a:solidFill>
                <a:latin typeface="Arial" panose="020B0604020202020204" pitchFamily="34" charset="0"/>
                <a:cs typeface="Arial" panose="020B0604020202020204" pitchFamily="34" charset="0"/>
              </a:rPr>
              <a:t>Creating a level playing field for access to data</a:t>
            </a:r>
          </a:p>
          <a:p>
            <a:pPr indent="-457200" eaLnBrk="0" hangingPunct="0">
              <a:buClr>
                <a:srgbClr val="005BAB"/>
              </a:buClr>
              <a:buSzPct val="400000"/>
              <a:defRPr/>
            </a:pPr>
            <a:r>
              <a:rPr lang="en-GB" sz="1800" dirty="0" smtClean="0">
                <a:solidFill>
                  <a:schemeClr val="accent1">
                    <a:lumMod val="75000"/>
                  </a:schemeClr>
                </a:solidFill>
                <a:latin typeface="Arial" panose="020B0604020202020204" pitchFamily="34" charset="0"/>
                <a:cs typeface="Arial" panose="020B0604020202020204" pitchFamily="34" charset="0"/>
              </a:rPr>
              <a:t>Electricity Directive: Articles 23, 24 and 34</a:t>
            </a:r>
            <a:endParaRPr lang="en-GB" sz="1800" dirty="0">
              <a:solidFill>
                <a:schemeClr val="accent1">
                  <a:lumMod val="75000"/>
                </a:schemeClr>
              </a:solidFill>
              <a:latin typeface="Arial" panose="020B0604020202020204" pitchFamily="34" charset="0"/>
              <a:cs typeface="Arial" panose="020B0604020202020204" pitchFamily="34" charset="0"/>
            </a:endParaRPr>
          </a:p>
        </p:txBody>
      </p:sp>
      <p:sp>
        <p:nvSpPr>
          <p:cNvPr id="10" name="TextBox 2"/>
          <p:cNvSpPr txBox="1"/>
          <p:nvPr/>
        </p:nvSpPr>
        <p:spPr>
          <a:xfrm>
            <a:off x="539551" y="1712803"/>
            <a:ext cx="8526475" cy="3600986"/>
          </a:xfrm>
          <a:prstGeom prst="rect">
            <a:avLst/>
          </a:prstGeom>
          <a:noFill/>
        </p:spPr>
        <p:txBody>
          <a:bodyPr wrap="square" rtlCol="0">
            <a:spAutoFit/>
          </a:bodyPr>
          <a:ls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a:lstStyle>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b="1" dirty="0" smtClean="0">
                <a:solidFill>
                  <a:schemeClr val="accent1">
                    <a:lumMod val="75000"/>
                  </a:schemeClr>
                </a:solidFill>
                <a:latin typeface="Arial" panose="020B0604020202020204" pitchFamily="34" charset="0"/>
                <a:cs typeface="Arial" panose="020B0604020202020204" pitchFamily="34" charset="0"/>
              </a:rPr>
              <a:t>National frameworks shall specify eligible parties  for non-discriminatory access to data </a:t>
            </a:r>
            <a:r>
              <a:rPr lang="en-GB" sz="1800" dirty="0" smtClean="0">
                <a:solidFill>
                  <a:schemeClr val="accent1">
                    <a:lumMod val="75000"/>
                  </a:schemeClr>
                </a:solidFill>
                <a:latin typeface="Arial" panose="020B0604020202020204" pitchFamily="34" charset="0"/>
                <a:cs typeface="Arial" panose="020B0604020202020204" pitchFamily="34" charset="0"/>
              </a:rPr>
              <a:t>according with GDPR and ensure efficient data access and public available procedures </a:t>
            </a:r>
          </a:p>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b="1" dirty="0" smtClean="0">
                <a:solidFill>
                  <a:schemeClr val="accent1">
                    <a:lumMod val="75000"/>
                  </a:schemeClr>
                </a:solidFill>
                <a:latin typeface="Arial" panose="020B0604020202020204" pitchFamily="34" charset="0"/>
                <a:cs typeface="Arial" panose="020B0604020202020204" pitchFamily="34" charset="0"/>
              </a:rPr>
              <a:t>Member States or designated authority shall authorise and certify the parties to be involved in data management</a:t>
            </a:r>
            <a:r>
              <a:rPr lang="en-GB" sz="1800" dirty="0" smtClean="0">
                <a:solidFill>
                  <a:schemeClr val="accent1">
                    <a:lumMod val="75000"/>
                  </a:schemeClr>
                </a:solidFill>
                <a:latin typeface="Arial" panose="020B0604020202020204" pitchFamily="34" charset="0"/>
                <a:cs typeface="Arial" panose="020B0604020202020204" pitchFamily="34" charset="0"/>
              </a:rPr>
              <a:t>, and might request them the nomination of compliance officers</a:t>
            </a:r>
          </a:p>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dirty="0" smtClean="0">
                <a:solidFill>
                  <a:schemeClr val="accent1">
                    <a:lumMod val="75000"/>
                  </a:schemeClr>
                </a:solidFill>
                <a:latin typeface="Arial" panose="020B0604020202020204" pitchFamily="34" charset="0"/>
                <a:cs typeface="Arial" panose="020B0604020202020204" pitchFamily="34" charset="0"/>
              </a:rPr>
              <a:t>Regulated entities shall not profit for data services to other eligible parties</a:t>
            </a:r>
          </a:p>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b="1" dirty="0" smtClean="0">
                <a:solidFill>
                  <a:schemeClr val="accent1">
                    <a:lumMod val="75000"/>
                  </a:schemeClr>
                </a:solidFill>
                <a:latin typeface="Arial" panose="020B0604020202020204" pitchFamily="34" charset="0"/>
                <a:cs typeface="Arial" panose="020B0604020202020204" pitchFamily="34" charset="0"/>
              </a:rPr>
              <a:t>Member States may allow DSOs involvement in data management under specific measures </a:t>
            </a:r>
            <a:r>
              <a:rPr lang="en-GB" sz="1800" dirty="0" smtClean="0">
                <a:solidFill>
                  <a:schemeClr val="accent1">
                    <a:lumMod val="75000"/>
                  </a:schemeClr>
                </a:solidFill>
                <a:latin typeface="Arial" panose="020B0604020202020204" pitchFamily="34" charset="0"/>
                <a:cs typeface="Arial" panose="020B0604020202020204" pitchFamily="34" charset="0"/>
              </a:rPr>
              <a:t>to </a:t>
            </a:r>
            <a:r>
              <a:rPr lang="en-GB" sz="1800" dirty="0" smtClean="0">
                <a:solidFill>
                  <a:schemeClr val="accent1">
                    <a:lumMod val="75000"/>
                  </a:schemeClr>
                </a:solidFill>
                <a:latin typeface="Arial" panose="020B0604020202020204" pitchFamily="34" charset="0"/>
                <a:cs typeface="Arial" panose="020B0604020202020204" pitchFamily="34" charset="0"/>
              </a:rPr>
              <a:t>ensure the exclusion of discriminatory </a:t>
            </a:r>
            <a:r>
              <a:rPr lang="en-GB" sz="1800" dirty="0">
                <a:solidFill>
                  <a:schemeClr val="accent1">
                    <a:lumMod val="75000"/>
                  </a:schemeClr>
                </a:solidFill>
                <a:latin typeface="Arial" panose="020B0604020202020204" pitchFamily="34" charset="0"/>
                <a:cs typeface="Arial" panose="020B0604020202020204" pitchFamily="34" charset="0"/>
              </a:rPr>
              <a:t>access to </a:t>
            </a:r>
            <a:r>
              <a:rPr lang="en-GB" sz="1800" dirty="0" smtClean="0">
                <a:solidFill>
                  <a:schemeClr val="accent1">
                    <a:lumMod val="75000"/>
                  </a:schemeClr>
                </a:solidFill>
                <a:latin typeface="Arial" panose="020B0604020202020204" pitchFamily="34" charset="0"/>
                <a:cs typeface="Arial" panose="020B0604020202020204" pitchFamily="34" charset="0"/>
              </a:rPr>
              <a:t>data from eligible parties and </a:t>
            </a:r>
            <a:r>
              <a:rPr lang="en-GB" sz="1800" dirty="0" smtClean="0">
                <a:solidFill>
                  <a:schemeClr val="accent1">
                    <a:lumMod val="75000"/>
                  </a:schemeClr>
                </a:solidFill>
                <a:latin typeface="Arial" panose="020B0604020202020204" pitchFamily="34" charset="0"/>
                <a:cs typeface="Arial" panose="020B0604020202020204" pitchFamily="34" charset="0"/>
              </a:rPr>
              <a:t>that </a:t>
            </a:r>
            <a:r>
              <a:rPr lang="en-GB" sz="1800" dirty="0" smtClean="0">
                <a:solidFill>
                  <a:schemeClr val="accent1">
                    <a:lumMod val="75000"/>
                  </a:schemeClr>
                </a:solidFill>
                <a:latin typeface="Arial" panose="020B0604020202020204" pitchFamily="34" charset="0"/>
                <a:cs typeface="Arial" panose="020B0604020202020204" pitchFamily="34" charset="0"/>
              </a:rPr>
              <a:t>vertically integrated undertaking do not have privileged access to data for the conduct of the supply activity </a:t>
            </a:r>
          </a:p>
        </p:txBody>
      </p:sp>
      <p:sp>
        <p:nvSpPr>
          <p:cNvPr id="12" name="Rounded Rectangle 11"/>
          <p:cNvSpPr/>
          <p:nvPr/>
        </p:nvSpPr>
        <p:spPr bwMode="auto">
          <a:xfrm>
            <a:off x="827584" y="5415921"/>
            <a:ext cx="7776864" cy="881775"/>
          </a:xfrm>
          <a:prstGeom prst="roundRect">
            <a:avLst/>
          </a:prstGeom>
          <a:ln/>
          <a:ex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288925" indent="-285750">
              <a:buFont typeface="Wingdings" panose="05000000000000000000" pitchFamily="2" charset="2"/>
              <a:buChar char="ü"/>
            </a:pPr>
            <a:r>
              <a:rPr lang="en-GB" sz="1800" b="1" dirty="0">
                <a:solidFill>
                  <a:srgbClr val="003399"/>
                </a:solidFill>
                <a:latin typeface="Arial Narrow" panose="020B0606020202030204" pitchFamily="34" charset="0"/>
              </a:rPr>
              <a:t>Ensure competition and </a:t>
            </a:r>
            <a:r>
              <a:rPr lang="en-GB" sz="1800" b="1" dirty="0" smtClean="0">
                <a:solidFill>
                  <a:srgbClr val="003399"/>
                </a:solidFill>
                <a:latin typeface="Arial Narrow" panose="020B0606020202030204" pitchFamily="34" charset="0"/>
              </a:rPr>
              <a:t>privacy</a:t>
            </a:r>
          </a:p>
          <a:p>
            <a:pPr marL="288925" indent="-285750">
              <a:buFont typeface="Wingdings" panose="05000000000000000000" pitchFamily="2" charset="2"/>
              <a:buChar char="ü"/>
            </a:pPr>
            <a:endParaRPr lang="en-GB" sz="1800" b="1" dirty="0">
              <a:solidFill>
                <a:srgbClr val="003399"/>
              </a:solidFill>
              <a:latin typeface="Arial Narrow" panose="020B0606020202030204" pitchFamily="34" charset="0"/>
            </a:endParaRPr>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r>
              <a:rPr kumimoji="0" lang="en-GB" sz="1800" b="1" i="0" u="none" strike="noStrike" cap="none" normalizeH="0" baseline="0" dirty="0" smtClean="0">
                <a:ln>
                  <a:noFill/>
                </a:ln>
                <a:solidFill>
                  <a:srgbClr val="003399"/>
                </a:solidFill>
                <a:effectLst/>
                <a:latin typeface="Arial Narrow" panose="020B0606020202030204" pitchFamily="34" charset="0"/>
              </a:rPr>
              <a:t>Facilitate non-discrimination and transparent data flows among eligible parties</a:t>
            </a:r>
          </a:p>
        </p:txBody>
      </p:sp>
    </p:spTree>
    <p:extLst>
      <p:ext uri="{BB962C8B-B14F-4D97-AF65-F5344CB8AC3E}">
        <p14:creationId xmlns:p14="http://schemas.microsoft.com/office/powerpoint/2010/main" val="2864774495"/>
      </p:ext>
    </p:extLst>
  </p:cSld>
  <p:clrMapOvr>
    <a:masterClrMapping/>
  </p:clrMapOvr>
  <p:transition spd="med">
    <p:spli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Arrow Connector 28"/>
          <p:cNvCxnSpPr/>
          <p:nvPr/>
        </p:nvCxnSpPr>
        <p:spPr bwMode="auto">
          <a:xfrm>
            <a:off x="4211960" y="4389487"/>
            <a:ext cx="0" cy="144335"/>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251521" y="746721"/>
            <a:ext cx="8814506" cy="923330"/>
          </a:xfrm>
          <a:prstGeom prst="rect">
            <a:avLst/>
          </a:prstGeom>
          <a:solidFill>
            <a:schemeClr val="bg1">
              <a:lumMod val="95000"/>
            </a:schemeClr>
          </a:solidFill>
          <a:ln w="3175">
            <a:solidFill>
              <a:schemeClr val="tx1"/>
            </a:solidFill>
          </a:ln>
        </p:spPr>
        <p:txBody>
          <a:bodyPr wrap="square" rtlCol="0">
            <a:spAutoFit/>
          </a:bodyPr>
          <a:lstStyle/>
          <a:p>
            <a:pPr indent="-457200" eaLnBrk="0" hangingPunct="0">
              <a:buClr>
                <a:srgbClr val="005BAB"/>
              </a:buClr>
              <a:buSzPct val="400000"/>
              <a:defRPr/>
            </a:pPr>
            <a:r>
              <a:rPr lang="en-GB" sz="1800" b="1" dirty="0" smtClean="0">
                <a:solidFill>
                  <a:srgbClr val="03A9DD">
                    <a:lumMod val="75000"/>
                  </a:srgbClr>
                </a:solidFill>
                <a:latin typeface="Arial" panose="020B0604020202020204" pitchFamily="34" charset="0"/>
                <a:cs typeface="Arial" panose="020B0604020202020204" pitchFamily="34" charset="0"/>
              </a:rPr>
              <a:t>Improving the institutional framework – EU DSO entity</a:t>
            </a:r>
          </a:p>
          <a:p>
            <a:pPr indent="-457200" eaLnBrk="0" hangingPunct="0">
              <a:buClr>
                <a:srgbClr val="005BAB"/>
              </a:buClr>
              <a:buSzPct val="400000"/>
              <a:defRPr/>
            </a:pPr>
            <a:r>
              <a:rPr lang="en-GB" sz="1800" dirty="0" smtClean="0">
                <a:solidFill>
                  <a:srgbClr val="03A9DD">
                    <a:lumMod val="75000"/>
                  </a:srgbClr>
                </a:solidFill>
                <a:latin typeface="Arial" panose="020B0604020202020204" pitchFamily="34" charset="0"/>
                <a:cs typeface="Arial" panose="020B0604020202020204" pitchFamily="34" charset="0"/>
              </a:rPr>
              <a:t>Impact assessment: Section 2.1 (Problem Area I), Annex 3.4</a:t>
            </a:r>
          </a:p>
          <a:p>
            <a:pPr indent="-457200" eaLnBrk="0" hangingPunct="0">
              <a:buClr>
                <a:srgbClr val="005BAB"/>
              </a:buClr>
              <a:buSzPct val="400000"/>
              <a:defRPr/>
            </a:pPr>
            <a:r>
              <a:rPr lang="en-GB" sz="1800" dirty="0" smtClean="0">
                <a:solidFill>
                  <a:srgbClr val="03A9DD">
                    <a:lumMod val="75000"/>
                  </a:srgbClr>
                </a:solidFill>
                <a:latin typeface="Arial" panose="020B0604020202020204" pitchFamily="34" charset="0"/>
                <a:cs typeface="Arial" panose="020B0604020202020204" pitchFamily="34" charset="0"/>
              </a:rPr>
              <a:t>Electricity Regulation: Articles 49 to 53</a:t>
            </a:r>
            <a:endParaRPr lang="en-GB" sz="1800" dirty="0">
              <a:solidFill>
                <a:srgbClr val="03A9DD">
                  <a:lumMod val="75000"/>
                </a:srgbClr>
              </a:solidFill>
              <a:latin typeface="Arial" panose="020B0604020202020204" pitchFamily="34" charset="0"/>
              <a:cs typeface="Arial" panose="020B0604020202020204" pitchFamily="34" charset="0"/>
            </a:endParaRPr>
          </a:p>
        </p:txBody>
      </p:sp>
      <p:sp>
        <p:nvSpPr>
          <p:cNvPr id="9" name="TextBox 2"/>
          <p:cNvSpPr txBox="1"/>
          <p:nvPr/>
        </p:nvSpPr>
        <p:spPr>
          <a:xfrm>
            <a:off x="467544" y="1854691"/>
            <a:ext cx="8598483" cy="4462760"/>
          </a:xfrm>
          <a:prstGeom prst="rect">
            <a:avLst/>
          </a:prstGeom>
          <a:noFill/>
        </p:spPr>
        <p:txBody>
          <a:bodyPr wrap="square" rtlCol="0">
            <a:spAutoFit/>
          </a:bodyPr>
          <a:ls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a:lstStyle>
          <a:p>
            <a:pPr marL="0" lvl="1" eaLnBrk="0" hangingPunct="0">
              <a:spcBef>
                <a:spcPts val="600"/>
              </a:spcBef>
              <a:spcAft>
                <a:spcPts val="600"/>
              </a:spcAft>
              <a:buClr>
                <a:srgbClr val="005BAB"/>
              </a:buClr>
              <a:buSzPct val="150000"/>
              <a:defRPr/>
            </a:pPr>
            <a:r>
              <a:rPr lang="en-GB" sz="1800" b="1" dirty="0" smtClean="0">
                <a:solidFill>
                  <a:srgbClr val="03A9DD">
                    <a:lumMod val="75000"/>
                  </a:srgbClr>
                </a:solidFill>
                <a:latin typeface="Arial" panose="020B0604020202020204" pitchFamily="34" charset="0"/>
                <a:cs typeface="Arial" panose="020B0604020202020204" pitchFamily="34" charset="0"/>
              </a:rPr>
              <a:t>Current situation and problem </a:t>
            </a:r>
          </a:p>
          <a:p>
            <a:pPr marL="285750" lvl="1" indent="-285750" eaLnBrk="0" hangingPunct="0">
              <a:spcBef>
                <a:spcPts val="600"/>
              </a:spcBef>
              <a:spcAft>
                <a:spcPts val="600"/>
              </a:spcAft>
              <a:buClr>
                <a:srgbClr val="005BAB"/>
              </a:buClr>
              <a:buSzPct val="150000"/>
              <a:buFont typeface="Arial" panose="020B0604020202020204" pitchFamily="34" charset="0"/>
              <a:buChar char="•"/>
              <a:defRPr/>
            </a:pPr>
            <a:r>
              <a:rPr lang="en-GB" sz="1800" dirty="0" smtClean="0">
                <a:solidFill>
                  <a:srgbClr val="03A9DD">
                    <a:lumMod val="75000"/>
                  </a:srgbClr>
                </a:solidFill>
                <a:latin typeface="Arial" panose="020B0604020202020204" pitchFamily="34" charset="0"/>
                <a:cs typeface="Arial" panose="020B0604020202020204" pitchFamily="34" charset="0"/>
              </a:rPr>
              <a:t>Distribution networks are gaining importance; however, DSOs are not formally represented in the EU institutional framework</a:t>
            </a:r>
          </a:p>
          <a:p>
            <a:pPr marL="285750" lvl="1" indent="-285750" eaLnBrk="0" hangingPunct="0">
              <a:spcBef>
                <a:spcPts val="600"/>
              </a:spcBef>
              <a:spcAft>
                <a:spcPts val="600"/>
              </a:spcAft>
              <a:buClr>
                <a:srgbClr val="005BAB"/>
              </a:buClr>
              <a:buSzPct val="150000"/>
              <a:buFont typeface="Arial" panose="020B0604020202020204" pitchFamily="34" charset="0"/>
              <a:buChar char="•"/>
              <a:defRPr/>
            </a:pPr>
            <a:r>
              <a:rPr lang="en-GB" sz="1800" dirty="0" smtClean="0">
                <a:solidFill>
                  <a:srgbClr val="03A9DD">
                    <a:lumMod val="75000"/>
                  </a:srgbClr>
                </a:solidFill>
                <a:latin typeface="Arial" panose="020B0604020202020204" pitchFamily="34" charset="0"/>
                <a:cs typeface="Arial" panose="020B0604020202020204" pitchFamily="34" charset="0"/>
              </a:rPr>
              <a:t>Cooperation of DSOs and TSOs on a voluntary basis; however, a closer cooperation also in the context of network codes is required</a:t>
            </a:r>
          </a:p>
          <a:p>
            <a:pPr marL="0" lvl="1" eaLnBrk="0" hangingPunct="0">
              <a:spcBef>
                <a:spcPts val="600"/>
              </a:spcBef>
              <a:spcAft>
                <a:spcPts val="600"/>
              </a:spcAft>
              <a:buClr>
                <a:srgbClr val="005BAB"/>
              </a:buClr>
              <a:buSzPct val="150000"/>
              <a:defRPr/>
            </a:pPr>
            <a:endParaRPr lang="en-GB" sz="1800" b="1" dirty="0" smtClean="0">
              <a:solidFill>
                <a:srgbClr val="03A9DD">
                  <a:lumMod val="75000"/>
                </a:srgbClr>
              </a:solidFill>
              <a:latin typeface="Arial" panose="020B0604020202020204" pitchFamily="34" charset="0"/>
              <a:cs typeface="Arial" panose="020B0604020202020204" pitchFamily="34" charset="0"/>
            </a:endParaRPr>
          </a:p>
          <a:p>
            <a:pPr marL="0" lvl="1" eaLnBrk="0" hangingPunct="0">
              <a:spcBef>
                <a:spcPts val="600"/>
              </a:spcBef>
              <a:spcAft>
                <a:spcPts val="600"/>
              </a:spcAft>
              <a:buClr>
                <a:srgbClr val="005BAB"/>
              </a:buClr>
              <a:buSzPct val="150000"/>
              <a:defRPr/>
            </a:pPr>
            <a:r>
              <a:rPr lang="en-GB" sz="1800" b="1" dirty="0" smtClean="0">
                <a:solidFill>
                  <a:srgbClr val="03A9DD">
                    <a:lumMod val="75000"/>
                  </a:srgbClr>
                </a:solidFill>
                <a:latin typeface="Arial" panose="020B0604020202020204" pitchFamily="34" charset="0"/>
                <a:cs typeface="Arial" panose="020B0604020202020204" pitchFamily="34" charset="0"/>
              </a:rPr>
              <a:t>Preferred option</a:t>
            </a:r>
            <a:endParaRPr lang="en-GB" sz="1800" dirty="0" smtClean="0">
              <a:solidFill>
                <a:srgbClr val="03A9DD">
                  <a:lumMod val="75000"/>
                </a:srgbClr>
              </a:solidFill>
              <a:latin typeface="Arial" panose="020B0604020202020204" pitchFamily="34" charset="0"/>
              <a:cs typeface="Arial" panose="020B0604020202020204" pitchFamily="34" charset="0"/>
            </a:endParaRPr>
          </a:p>
          <a:p>
            <a:pPr marL="285750" lvl="1" indent="-285750" eaLnBrk="0" hangingPunct="0">
              <a:spcBef>
                <a:spcPts val="600"/>
              </a:spcBef>
              <a:spcAft>
                <a:spcPts val="600"/>
              </a:spcAft>
              <a:buClr>
                <a:srgbClr val="005BAB"/>
              </a:buClr>
              <a:buSzPct val="150000"/>
              <a:buFont typeface="Wingdings" panose="05000000000000000000" pitchFamily="2" charset="2"/>
              <a:buChar char="Ø"/>
              <a:defRPr/>
            </a:pPr>
            <a:r>
              <a:rPr lang="en-GB" sz="1800" dirty="0" smtClean="0">
                <a:solidFill>
                  <a:srgbClr val="03A9DD">
                    <a:lumMod val="75000"/>
                  </a:srgbClr>
                </a:solidFill>
                <a:latin typeface="Arial" panose="020B0604020202020204" pitchFamily="34" charset="0"/>
                <a:cs typeface="Arial" panose="020B0604020202020204" pitchFamily="34" charset="0"/>
              </a:rPr>
              <a:t>Adapt the institutional framework to the new realities, including the establishment of a EU DSO entity</a:t>
            </a:r>
          </a:p>
          <a:p>
            <a:pPr marL="285750" lvl="1" indent="-285750" eaLnBrk="0" hangingPunct="0">
              <a:spcBef>
                <a:spcPts val="600"/>
              </a:spcBef>
              <a:spcAft>
                <a:spcPts val="600"/>
              </a:spcAft>
              <a:buClr>
                <a:srgbClr val="005BAB"/>
              </a:buClr>
              <a:buSzPct val="150000"/>
              <a:buFont typeface="Wingdings" panose="05000000000000000000" pitchFamily="2" charset="2"/>
              <a:buChar char="Ø"/>
              <a:defRPr/>
            </a:pPr>
            <a:r>
              <a:rPr lang="en-GB" sz="1800" dirty="0" smtClean="0">
                <a:solidFill>
                  <a:srgbClr val="03A9DD">
                    <a:lumMod val="75000"/>
                  </a:srgbClr>
                </a:solidFill>
                <a:latin typeface="Arial" panose="020B0604020202020204" pitchFamily="34" charset="0"/>
                <a:cs typeface="Arial" panose="020B0604020202020204" pitchFamily="34" charset="0"/>
              </a:rPr>
              <a:t>EU DSO entity to work in specific areas and cooperate with ENTSO-E</a:t>
            </a:r>
          </a:p>
          <a:p>
            <a:pPr marL="285750" lvl="1" indent="-285750" eaLnBrk="0" hangingPunct="0">
              <a:spcBef>
                <a:spcPts val="600"/>
              </a:spcBef>
              <a:spcAft>
                <a:spcPts val="600"/>
              </a:spcAft>
              <a:buClr>
                <a:srgbClr val="005BAB"/>
              </a:buClr>
              <a:buSzPct val="150000"/>
              <a:buFont typeface="Arial" panose="020B0604020202020204" pitchFamily="34" charset="0"/>
              <a:buChar char="•"/>
              <a:defRPr/>
            </a:pPr>
            <a:endParaRPr lang="en-GB" dirty="0" smtClean="0"/>
          </a:p>
          <a:p>
            <a:pPr marL="285750" lvl="1" indent="-285750" eaLnBrk="0" hangingPunct="0">
              <a:spcBef>
                <a:spcPts val="600"/>
              </a:spcBef>
              <a:spcAft>
                <a:spcPts val="600"/>
              </a:spcAft>
              <a:buClr>
                <a:srgbClr val="005BAB"/>
              </a:buClr>
              <a:buSzPct val="150000"/>
              <a:buFont typeface="Arial" panose="020B0604020202020204" pitchFamily="34" charset="0"/>
              <a:buChar char="•"/>
              <a:defRPr/>
            </a:pPr>
            <a:endParaRPr lang="en-GB" dirty="0"/>
          </a:p>
        </p:txBody>
      </p:sp>
    </p:spTree>
    <p:extLst>
      <p:ext uri="{BB962C8B-B14F-4D97-AF65-F5344CB8AC3E}">
        <p14:creationId xmlns:p14="http://schemas.microsoft.com/office/powerpoint/2010/main" val="4163262053"/>
      </p:ext>
    </p:extLst>
  </p:cSld>
  <p:clrMapOvr>
    <a:masterClrMapping/>
  </p:clrMapOvr>
  <p:transition spd="med">
    <p:spli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3131840" y="6237312"/>
            <a:ext cx="2133600" cy="476250"/>
          </a:xfrm>
          <a:prstGeom prst="rect">
            <a:avLst/>
          </a:prstGeom>
        </p:spPr>
        <p:txBody>
          <a:bodyPr/>
          <a:lstStyle/>
          <a:p>
            <a:fld id="{4FF521FC-31D3-456E-A6F4-3A222E86D25A}" type="slidenum">
              <a:rPr lang="en-GB" altLang="en-US" smtClean="0">
                <a:solidFill>
                  <a:srgbClr val="000000"/>
                </a:solidFill>
              </a:rPr>
              <a:pPr/>
              <a:t>14</a:t>
            </a:fld>
            <a:endParaRPr lang="en-GB" altLang="en-US">
              <a:solidFill>
                <a:srgbClr val="000000"/>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6549"/>
            <a:ext cx="9205417" cy="6858000"/>
          </a:xfrm>
          <a:prstGeom prst="rect">
            <a:avLst/>
          </a:prstGeom>
        </p:spPr>
      </p:pic>
      <p:sp>
        <p:nvSpPr>
          <p:cNvPr id="6" name="Rectangle 5"/>
          <p:cNvSpPr/>
          <p:nvPr/>
        </p:nvSpPr>
        <p:spPr>
          <a:xfrm>
            <a:off x="683568" y="4617277"/>
            <a:ext cx="8117928" cy="1723549"/>
          </a:xfrm>
          <a:prstGeom prst="rect">
            <a:avLst/>
          </a:prstGeom>
        </p:spPr>
        <p:txBody>
          <a:bodyPr wrap="none">
            <a:spAutoFit/>
          </a:bodyPr>
          <a:lstStyle/>
          <a:p>
            <a:pPr algn="ctr"/>
            <a:r>
              <a:rPr lang="en-GB" sz="6600" b="1" dirty="0" smtClean="0">
                <a:solidFill>
                  <a:srgbClr val="03A9DD"/>
                </a:solidFill>
                <a:latin typeface="Arial Narrow" panose="020B0606020202030204" pitchFamily="34" charset="0"/>
                <a:cs typeface="Arial" panose="020B0604020202020204" pitchFamily="34" charset="0"/>
              </a:rPr>
              <a:t>Questions</a:t>
            </a:r>
          </a:p>
          <a:p>
            <a:pPr algn="ctr"/>
            <a:r>
              <a:rPr lang="fr-BE" sz="4000" b="1" u="sng" dirty="0" smtClean="0">
                <a:solidFill>
                  <a:srgbClr val="0000FF"/>
                </a:solidFill>
                <a:latin typeface="Arial Narrow" panose="020B0606020202030204" pitchFamily="34" charset="0"/>
                <a:cs typeface="Arial" panose="020B0604020202020204" pitchFamily="34" charset="0"/>
              </a:rPr>
              <a:t>manuel.sanchez-jimenez@ec.europa.eu</a:t>
            </a:r>
            <a:endParaRPr lang="en-GB" sz="4000" b="1" u="sng" dirty="0">
              <a:solidFill>
                <a:srgbClr val="0000FF"/>
              </a:solidFill>
              <a:latin typeface="Arial Narrow" panose="020B0606020202030204" pitchFamily="34" charset="0"/>
              <a:cs typeface="Arial" panose="020B0604020202020204" pitchFamily="34" charset="0"/>
            </a:endParaRPr>
          </a:p>
        </p:txBody>
      </p:sp>
      <p:sp>
        <p:nvSpPr>
          <p:cNvPr id="7" name="Rectangle 6"/>
          <p:cNvSpPr/>
          <p:nvPr/>
        </p:nvSpPr>
        <p:spPr>
          <a:xfrm>
            <a:off x="2411760" y="4568934"/>
            <a:ext cx="5904656" cy="400110"/>
          </a:xfrm>
          <a:prstGeom prst="rect">
            <a:avLst/>
          </a:prstGeom>
        </p:spPr>
        <p:txBody>
          <a:bodyPr wrap="square">
            <a:spAutoFit/>
          </a:bodyPr>
          <a:lstStyle/>
          <a:p>
            <a:pPr algn="ctr"/>
            <a:r>
              <a:rPr lang="en-GB" sz="2000" dirty="0" smtClean="0"/>
              <a:t> </a:t>
            </a:r>
            <a:endParaRPr lang="en-GB" sz="2000" dirty="0"/>
          </a:p>
        </p:txBody>
      </p:sp>
    </p:spTree>
    <p:extLst>
      <p:ext uri="{BB962C8B-B14F-4D97-AF65-F5344CB8AC3E}">
        <p14:creationId xmlns:p14="http://schemas.microsoft.com/office/powerpoint/2010/main" val="697814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Arrow Connector 28"/>
          <p:cNvCxnSpPr/>
          <p:nvPr/>
        </p:nvCxnSpPr>
        <p:spPr bwMode="auto">
          <a:xfrm>
            <a:off x="4211960" y="4389487"/>
            <a:ext cx="0" cy="144335"/>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251521" y="746721"/>
            <a:ext cx="8814506" cy="923330"/>
          </a:xfrm>
          <a:prstGeom prst="rect">
            <a:avLst/>
          </a:prstGeom>
          <a:solidFill>
            <a:schemeClr val="bg1">
              <a:lumMod val="95000"/>
            </a:schemeClr>
          </a:solidFill>
          <a:ln w="3175">
            <a:solidFill>
              <a:schemeClr val="tx1"/>
            </a:solidFill>
          </a:ln>
        </p:spPr>
        <p:txBody>
          <a:bodyPr wrap="square" rtlCol="0">
            <a:spAutoFit/>
          </a:bodyPr>
          <a:lstStyle/>
          <a:p>
            <a:pPr indent="-457200" eaLnBrk="0" hangingPunct="0">
              <a:buClr>
                <a:srgbClr val="005BAB"/>
              </a:buClr>
              <a:buSzPct val="400000"/>
              <a:defRPr/>
            </a:pPr>
            <a:r>
              <a:rPr lang="en-GB" sz="1800" b="1" dirty="0" smtClean="0">
                <a:solidFill>
                  <a:schemeClr val="accent1">
                    <a:lumMod val="75000"/>
                  </a:schemeClr>
                </a:solidFill>
                <a:latin typeface="Arial" panose="020B0604020202020204" pitchFamily="34" charset="0"/>
                <a:cs typeface="Arial" panose="020B0604020202020204" pitchFamily="34" charset="0"/>
              </a:rPr>
              <a:t>Distribution Networks</a:t>
            </a:r>
          </a:p>
          <a:p>
            <a:pPr indent="-457200" eaLnBrk="0" hangingPunct="0">
              <a:buClr>
                <a:srgbClr val="005BAB"/>
              </a:buClr>
              <a:buSzPct val="400000"/>
              <a:defRPr/>
            </a:pPr>
            <a:r>
              <a:rPr lang="en-GB" sz="1800" dirty="0" smtClean="0">
                <a:solidFill>
                  <a:schemeClr val="accent1">
                    <a:lumMod val="75000"/>
                  </a:schemeClr>
                </a:solidFill>
                <a:latin typeface="Arial" panose="020B0604020202020204" pitchFamily="34" charset="0"/>
                <a:cs typeface="Arial" panose="020B0604020202020204" pitchFamily="34" charset="0"/>
              </a:rPr>
              <a:t>Impact assessment: Section 2.1 (Problem </a:t>
            </a:r>
            <a:r>
              <a:rPr lang="en-GB" sz="1800" dirty="0">
                <a:solidFill>
                  <a:schemeClr val="accent1">
                    <a:lumMod val="75000"/>
                  </a:schemeClr>
                </a:solidFill>
                <a:latin typeface="Arial" panose="020B0604020202020204" pitchFamily="34" charset="0"/>
                <a:cs typeface="Arial" panose="020B0604020202020204" pitchFamily="34" charset="0"/>
              </a:rPr>
              <a:t>Area </a:t>
            </a:r>
            <a:r>
              <a:rPr lang="en-GB" sz="1800" dirty="0" smtClean="0">
                <a:solidFill>
                  <a:schemeClr val="accent1">
                    <a:lumMod val="75000"/>
                  </a:schemeClr>
                </a:solidFill>
                <a:latin typeface="Arial" panose="020B0604020202020204" pitchFamily="34" charset="0"/>
                <a:cs typeface="Arial" panose="020B0604020202020204" pitchFamily="34" charset="0"/>
              </a:rPr>
              <a:t>I), Annex 3.2</a:t>
            </a:r>
          </a:p>
          <a:p>
            <a:pPr indent="-457200" eaLnBrk="0" hangingPunct="0">
              <a:buClr>
                <a:srgbClr val="005BAB"/>
              </a:buClr>
              <a:buSzPct val="400000"/>
              <a:defRPr/>
            </a:pPr>
            <a:r>
              <a:rPr lang="en-GB" sz="1800" dirty="0" smtClean="0">
                <a:solidFill>
                  <a:schemeClr val="accent1">
                    <a:lumMod val="75000"/>
                  </a:schemeClr>
                </a:solidFill>
                <a:latin typeface="Arial" panose="020B0604020202020204" pitchFamily="34" charset="0"/>
                <a:cs typeface="Arial" panose="020B0604020202020204" pitchFamily="34" charset="0"/>
              </a:rPr>
              <a:t>Electricity Directive: Articles 31, 32, 33, 34, 36</a:t>
            </a:r>
            <a:endParaRPr lang="en-GB" sz="1800" dirty="0">
              <a:solidFill>
                <a:schemeClr val="accent1">
                  <a:lumMod val="75000"/>
                </a:schemeClr>
              </a:solidFill>
              <a:latin typeface="Arial" panose="020B0604020202020204" pitchFamily="34" charset="0"/>
              <a:cs typeface="Arial" panose="020B0604020202020204" pitchFamily="34" charset="0"/>
            </a:endParaRPr>
          </a:p>
        </p:txBody>
      </p:sp>
      <p:sp>
        <p:nvSpPr>
          <p:cNvPr id="9" name="TextBox 2"/>
          <p:cNvSpPr txBox="1"/>
          <p:nvPr/>
        </p:nvSpPr>
        <p:spPr>
          <a:xfrm>
            <a:off x="293996" y="1772816"/>
            <a:ext cx="8670492" cy="307777"/>
          </a:xfrm>
          <a:prstGeom prst="rect">
            <a:avLst/>
          </a:prstGeom>
          <a:noFill/>
        </p:spPr>
        <p:txBody>
          <a:bodyPr wrap="square" rtlCol="0">
            <a:spAutoFit/>
          </a:bodyPr>
          <a:ls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a:lstStyle>
          <a:p>
            <a:pPr marL="0" lvl="1" eaLnBrk="0" hangingPunct="0">
              <a:spcBef>
                <a:spcPts val="600"/>
              </a:spcBef>
              <a:spcAft>
                <a:spcPts val="600"/>
              </a:spcAft>
              <a:buClr>
                <a:srgbClr val="005BAB"/>
              </a:buClr>
              <a:buSzPct val="150000"/>
              <a:defRPr/>
            </a:pPr>
            <a:r>
              <a:rPr lang="en-GB" sz="1400" b="1" dirty="0" smtClean="0">
                <a:solidFill>
                  <a:schemeClr val="accent1">
                    <a:lumMod val="75000"/>
                  </a:schemeClr>
                </a:solidFill>
                <a:latin typeface="Arial" panose="020B0604020202020204" pitchFamily="34" charset="0"/>
                <a:cs typeface="Arial" panose="020B0604020202020204" pitchFamily="34" charset="0"/>
              </a:rPr>
              <a:t>Wind and solar growth and ratio to total capacity</a:t>
            </a: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2142148"/>
            <a:ext cx="8148279" cy="399222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bwMode="auto">
          <a:xfrm>
            <a:off x="6660232" y="1772816"/>
            <a:ext cx="2411760" cy="1872208"/>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a:extLst/>
        </p:spPr>
        <p:txBody>
          <a:bodyPr vert="horz" wrap="square" lIns="91440" tIns="45720" rIns="91440" bIns="45720" numCol="1" rtlCol="0" anchor="ctr" anchorCtr="0" compatLnSpc="1">
            <a:prstTxWarp prst="textNoShape">
              <a:avLst/>
            </a:prstTxWarp>
          </a:bodyPr>
          <a:lstStyle/>
          <a:p>
            <a:pPr marL="3175" lvl="1" algn="ctr"/>
            <a:r>
              <a:rPr lang="en-GB" sz="1600" b="1" dirty="0">
                <a:solidFill>
                  <a:schemeClr val="accent1">
                    <a:lumMod val="75000"/>
                  </a:schemeClr>
                </a:solidFill>
                <a:latin typeface="Arial" panose="020B0604020202020204" pitchFamily="34" charset="0"/>
                <a:cs typeface="Arial" panose="020B0604020202020204" pitchFamily="34" charset="0"/>
              </a:rPr>
              <a:t>Wind and solar </a:t>
            </a:r>
            <a:r>
              <a:rPr lang="en-GB" sz="1600" b="1" dirty="0" smtClean="0">
                <a:solidFill>
                  <a:schemeClr val="accent1">
                    <a:lumMod val="75000"/>
                  </a:schemeClr>
                </a:solidFill>
                <a:latin typeface="Arial" panose="020B0604020202020204" pitchFamily="34" charset="0"/>
                <a:cs typeface="Arial" panose="020B0604020202020204" pitchFamily="34" charset="0"/>
              </a:rPr>
              <a:t>is </a:t>
            </a:r>
            <a:r>
              <a:rPr lang="en-GB" sz="1600" b="1" dirty="0">
                <a:solidFill>
                  <a:schemeClr val="accent1">
                    <a:lumMod val="75000"/>
                  </a:schemeClr>
                </a:solidFill>
                <a:latin typeface="Arial" panose="020B0604020202020204" pitchFamily="34" charset="0"/>
                <a:cs typeface="Arial" panose="020B0604020202020204" pitchFamily="34" charset="0"/>
              </a:rPr>
              <a:t>on the rise </a:t>
            </a:r>
            <a:r>
              <a:rPr lang="en-GB" sz="1600" b="1" dirty="0" smtClean="0">
                <a:solidFill>
                  <a:schemeClr val="accent1">
                    <a:lumMod val="75000"/>
                  </a:schemeClr>
                </a:solidFill>
                <a:latin typeface="Arial" panose="020B0604020202020204" pitchFamily="34" charset="0"/>
                <a:cs typeface="Arial" panose="020B0604020202020204" pitchFamily="34" charset="0"/>
              </a:rPr>
              <a:t>with </a:t>
            </a:r>
            <a:r>
              <a:rPr lang="en-GB" sz="1600" b="1" dirty="0">
                <a:solidFill>
                  <a:schemeClr val="accent1">
                    <a:lumMod val="75000"/>
                  </a:schemeClr>
                </a:solidFill>
                <a:latin typeface="Arial" panose="020B0604020202020204" pitchFamily="34" charset="0"/>
                <a:cs typeface="Arial" panose="020B0604020202020204" pitchFamily="34" charset="0"/>
              </a:rPr>
              <a:t>a large part </a:t>
            </a:r>
            <a:r>
              <a:rPr lang="en-GB" sz="1600" b="1" dirty="0" smtClean="0">
                <a:solidFill>
                  <a:schemeClr val="accent1">
                    <a:lumMod val="75000"/>
                  </a:schemeClr>
                </a:solidFill>
                <a:latin typeface="Arial" panose="020B0604020202020204" pitchFamily="34" charset="0"/>
                <a:cs typeface="Arial" panose="020B0604020202020204" pitchFamily="34" charset="0"/>
              </a:rPr>
              <a:t>connected </a:t>
            </a:r>
            <a:r>
              <a:rPr lang="en-GB" sz="1600" b="1" dirty="0">
                <a:solidFill>
                  <a:schemeClr val="accent1">
                    <a:lumMod val="75000"/>
                  </a:schemeClr>
                </a:solidFill>
                <a:latin typeface="Arial" panose="020B0604020202020204" pitchFamily="34" charset="0"/>
                <a:cs typeface="Arial" panose="020B0604020202020204" pitchFamily="34" charset="0"/>
              </a:rPr>
              <a:t>to </a:t>
            </a:r>
            <a:r>
              <a:rPr lang="en-GB" sz="1600" b="1" dirty="0" smtClean="0">
                <a:solidFill>
                  <a:schemeClr val="accent1">
                    <a:lumMod val="75000"/>
                  </a:schemeClr>
                </a:solidFill>
                <a:latin typeface="Arial" panose="020B0604020202020204" pitchFamily="34" charset="0"/>
                <a:cs typeface="Arial" panose="020B0604020202020204" pitchFamily="34" charset="0"/>
              </a:rPr>
              <a:t>distribution grids</a:t>
            </a:r>
            <a:endParaRPr kumimoji="0" lang="en-GB" sz="1600" b="1" i="0" u="none" strike="noStrike" cap="none" normalizeH="0" baseline="0" dirty="0" smtClean="0">
              <a:ln>
                <a:noFill/>
              </a:ln>
              <a:solidFill>
                <a:srgbClr val="0F5494"/>
              </a:solidFill>
            </a:endParaRPr>
          </a:p>
        </p:txBody>
      </p:sp>
    </p:spTree>
    <p:extLst>
      <p:ext uri="{BB962C8B-B14F-4D97-AF65-F5344CB8AC3E}">
        <p14:creationId xmlns:p14="http://schemas.microsoft.com/office/powerpoint/2010/main" val="381210205"/>
      </p:ext>
    </p:extLst>
  </p:cSld>
  <p:clrMapOvr>
    <a:masterClrMapping/>
  </p:clrMapOvr>
  <p:transition spd="med">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Arrow Connector 28"/>
          <p:cNvCxnSpPr/>
          <p:nvPr/>
        </p:nvCxnSpPr>
        <p:spPr bwMode="auto">
          <a:xfrm>
            <a:off x="4211960" y="4389487"/>
            <a:ext cx="0" cy="144335"/>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251521" y="746721"/>
            <a:ext cx="8814506" cy="923330"/>
          </a:xfrm>
          <a:prstGeom prst="rect">
            <a:avLst/>
          </a:prstGeom>
          <a:solidFill>
            <a:schemeClr val="bg1">
              <a:lumMod val="95000"/>
            </a:schemeClr>
          </a:solidFill>
          <a:ln w="3175">
            <a:solidFill>
              <a:schemeClr val="tx1"/>
            </a:solidFill>
          </a:ln>
        </p:spPr>
        <p:txBody>
          <a:bodyPr wrap="square" rtlCol="0">
            <a:spAutoFit/>
          </a:bodyPr>
          <a:lstStyle/>
          <a:p>
            <a:pPr indent="-457200" eaLnBrk="0" hangingPunct="0">
              <a:buClr>
                <a:srgbClr val="005BAB"/>
              </a:buClr>
              <a:buSzPct val="400000"/>
              <a:defRPr/>
            </a:pPr>
            <a:r>
              <a:rPr lang="en-GB" sz="1800" b="1" dirty="0">
                <a:solidFill>
                  <a:schemeClr val="accent1">
                    <a:lumMod val="75000"/>
                  </a:schemeClr>
                </a:solidFill>
                <a:latin typeface="Arial" panose="020B0604020202020204" pitchFamily="34" charset="0"/>
                <a:cs typeface="Arial" panose="020B0604020202020204" pitchFamily="34" charset="0"/>
              </a:rPr>
              <a:t>Distribution Networks</a:t>
            </a:r>
          </a:p>
          <a:p>
            <a:pPr indent="-457200" eaLnBrk="0" hangingPunct="0">
              <a:buClr>
                <a:srgbClr val="005BAB"/>
              </a:buClr>
              <a:buSzPct val="400000"/>
              <a:defRPr/>
            </a:pPr>
            <a:r>
              <a:rPr lang="en-GB" sz="1800" dirty="0" smtClean="0">
                <a:solidFill>
                  <a:schemeClr val="accent1">
                    <a:lumMod val="75000"/>
                  </a:schemeClr>
                </a:solidFill>
                <a:latin typeface="Arial" panose="020B0604020202020204" pitchFamily="34" charset="0"/>
                <a:cs typeface="Arial" panose="020B0604020202020204" pitchFamily="34" charset="0"/>
              </a:rPr>
              <a:t>Impact assessment: </a:t>
            </a:r>
            <a:r>
              <a:rPr lang="en-GB" sz="1800" dirty="0">
                <a:solidFill>
                  <a:schemeClr val="accent1">
                    <a:lumMod val="75000"/>
                  </a:schemeClr>
                </a:solidFill>
                <a:latin typeface="Arial" panose="020B0604020202020204" pitchFamily="34" charset="0"/>
                <a:cs typeface="Arial" panose="020B0604020202020204" pitchFamily="34" charset="0"/>
              </a:rPr>
              <a:t>Section 2.1 (Problem Area I), Annex 3.2 </a:t>
            </a:r>
            <a:endParaRPr lang="en-GB" sz="1800" dirty="0" smtClean="0">
              <a:solidFill>
                <a:schemeClr val="accent1">
                  <a:lumMod val="75000"/>
                </a:schemeClr>
              </a:solidFill>
              <a:latin typeface="Arial" panose="020B0604020202020204" pitchFamily="34" charset="0"/>
              <a:cs typeface="Arial" panose="020B0604020202020204" pitchFamily="34" charset="0"/>
            </a:endParaRPr>
          </a:p>
          <a:p>
            <a:pPr indent="-457200" eaLnBrk="0" hangingPunct="0">
              <a:buClr>
                <a:srgbClr val="005BAB"/>
              </a:buClr>
              <a:buSzPct val="400000"/>
              <a:defRPr/>
            </a:pPr>
            <a:r>
              <a:rPr lang="en-GB" sz="1800" dirty="0">
                <a:solidFill>
                  <a:schemeClr val="accent1">
                    <a:lumMod val="75000"/>
                  </a:schemeClr>
                </a:solidFill>
                <a:latin typeface="Arial" panose="020B0604020202020204" pitchFamily="34" charset="0"/>
                <a:cs typeface="Arial" panose="020B0604020202020204" pitchFamily="34" charset="0"/>
              </a:rPr>
              <a:t>Electricity </a:t>
            </a:r>
            <a:r>
              <a:rPr lang="en-GB" sz="1800" dirty="0" smtClean="0">
                <a:solidFill>
                  <a:schemeClr val="accent1">
                    <a:lumMod val="75000"/>
                  </a:schemeClr>
                </a:solidFill>
                <a:latin typeface="Arial" panose="020B0604020202020204" pitchFamily="34" charset="0"/>
                <a:cs typeface="Arial" panose="020B0604020202020204" pitchFamily="34" charset="0"/>
              </a:rPr>
              <a:t>Directive: </a:t>
            </a:r>
            <a:r>
              <a:rPr lang="en-GB" sz="1800" dirty="0">
                <a:solidFill>
                  <a:schemeClr val="accent1">
                    <a:lumMod val="75000"/>
                  </a:schemeClr>
                </a:solidFill>
                <a:latin typeface="Arial" panose="020B0604020202020204" pitchFamily="34" charset="0"/>
                <a:cs typeface="Arial" panose="020B0604020202020204" pitchFamily="34" charset="0"/>
              </a:rPr>
              <a:t>Articles 31, 32, 33</a:t>
            </a:r>
            <a:r>
              <a:rPr lang="en-GB" sz="1800" dirty="0" smtClean="0">
                <a:solidFill>
                  <a:schemeClr val="accent1">
                    <a:lumMod val="75000"/>
                  </a:schemeClr>
                </a:solidFill>
                <a:latin typeface="Arial" panose="020B0604020202020204" pitchFamily="34" charset="0"/>
                <a:cs typeface="Arial" panose="020B0604020202020204" pitchFamily="34" charset="0"/>
              </a:rPr>
              <a:t>, 34, </a:t>
            </a:r>
            <a:r>
              <a:rPr lang="en-GB" sz="1800" dirty="0">
                <a:solidFill>
                  <a:schemeClr val="accent1">
                    <a:lumMod val="75000"/>
                  </a:schemeClr>
                </a:solidFill>
                <a:latin typeface="Arial" panose="020B0604020202020204" pitchFamily="34" charset="0"/>
                <a:cs typeface="Arial" panose="020B0604020202020204" pitchFamily="34" charset="0"/>
              </a:rPr>
              <a:t>36</a:t>
            </a:r>
          </a:p>
        </p:txBody>
      </p:sp>
      <p:sp>
        <p:nvSpPr>
          <p:cNvPr id="9" name="TextBox 2"/>
          <p:cNvSpPr txBox="1"/>
          <p:nvPr/>
        </p:nvSpPr>
        <p:spPr>
          <a:xfrm>
            <a:off x="539551" y="1712803"/>
            <a:ext cx="8526475" cy="4606389"/>
          </a:xfrm>
          <a:prstGeom prst="rect">
            <a:avLst/>
          </a:prstGeom>
          <a:noFill/>
        </p:spPr>
        <p:txBody>
          <a:bodyPr wrap="square" rtlCol="0">
            <a:spAutoFit/>
          </a:bodyPr>
          <a:ls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a:lstStyle>
          <a:p>
            <a:pPr marL="0" lvl="1" eaLnBrk="0" hangingPunct="0">
              <a:spcBef>
                <a:spcPts val="400"/>
              </a:spcBef>
              <a:spcAft>
                <a:spcPts val="400"/>
              </a:spcAft>
              <a:buClr>
                <a:srgbClr val="005BAB"/>
              </a:buClr>
              <a:buSzPct val="150000"/>
              <a:defRPr/>
            </a:pPr>
            <a:r>
              <a:rPr lang="en-GB" sz="1800" b="1" dirty="0" smtClean="0">
                <a:solidFill>
                  <a:schemeClr val="accent1">
                    <a:lumMod val="75000"/>
                  </a:schemeClr>
                </a:solidFill>
                <a:latin typeface="Arial" panose="020B0604020202020204" pitchFamily="34" charset="0"/>
                <a:cs typeface="Arial" panose="020B0604020202020204" pitchFamily="34" charset="0"/>
              </a:rPr>
              <a:t>Problem </a:t>
            </a:r>
            <a:endParaRPr lang="en-GB" sz="1800" b="1" dirty="0">
              <a:solidFill>
                <a:schemeClr val="accent1">
                  <a:lumMod val="75000"/>
                </a:schemeClr>
              </a:solidFill>
              <a:latin typeface="Arial" panose="020B0604020202020204" pitchFamily="34" charset="0"/>
              <a:cs typeface="Arial" panose="020B0604020202020204" pitchFamily="34" charset="0"/>
            </a:endParaRPr>
          </a:p>
          <a:p>
            <a:pPr marL="285750" lvl="1" indent="-285750" eaLnBrk="0" hangingPunct="0">
              <a:spcBef>
                <a:spcPts val="400"/>
              </a:spcBef>
              <a:spcAft>
                <a:spcPts val="400"/>
              </a:spcAft>
              <a:buClr>
                <a:srgbClr val="005BAB"/>
              </a:buClr>
              <a:buSzPct val="150000"/>
              <a:buFont typeface="Arial" panose="020B0604020202020204" pitchFamily="34" charset="0"/>
              <a:buChar char="•"/>
              <a:defRPr/>
            </a:pPr>
            <a:r>
              <a:rPr lang="en-GB" sz="1800" b="1" dirty="0" smtClean="0">
                <a:solidFill>
                  <a:schemeClr val="accent1">
                    <a:lumMod val="75000"/>
                  </a:schemeClr>
                </a:solidFill>
                <a:latin typeface="Arial" panose="020B0604020202020204" pitchFamily="34" charset="0"/>
                <a:cs typeface="Arial" panose="020B0604020202020204" pitchFamily="34" charset="0"/>
              </a:rPr>
              <a:t>Current framework</a:t>
            </a:r>
            <a:r>
              <a:rPr lang="en-GB" sz="1800" dirty="0" smtClean="0">
                <a:solidFill>
                  <a:schemeClr val="accent1">
                    <a:lumMod val="75000"/>
                  </a:schemeClr>
                </a:solidFill>
                <a:latin typeface="Arial" panose="020B0604020202020204" pitchFamily="34" charset="0"/>
                <a:cs typeface="Arial" panose="020B0604020202020204" pitchFamily="34" charset="0"/>
              </a:rPr>
              <a:t> at EU or national level </a:t>
            </a:r>
            <a:r>
              <a:rPr lang="en-GB" sz="1800" u="sng" dirty="0" smtClean="0">
                <a:solidFill>
                  <a:schemeClr val="accent1">
                    <a:lumMod val="75000"/>
                  </a:schemeClr>
                </a:solidFill>
                <a:latin typeface="Arial" panose="020B0604020202020204" pitchFamily="34" charset="0"/>
                <a:cs typeface="Arial" panose="020B0604020202020204" pitchFamily="34" charset="0"/>
              </a:rPr>
              <a:t>does not:</a:t>
            </a:r>
            <a:endParaRPr lang="en-GB" sz="1800" dirty="0" smtClean="0">
              <a:solidFill>
                <a:schemeClr val="accent1">
                  <a:lumMod val="75000"/>
                </a:schemeClr>
              </a:solidFill>
              <a:latin typeface="Arial" panose="020B0604020202020204" pitchFamily="34" charset="0"/>
              <a:cs typeface="Arial" panose="020B0604020202020204" pitchFamily="34" charset="0"/>
            </a:endParaRPr>
          </a:p>
          <a:p>
            <a:pPr marL="457200" lvl="2" eaLnBrk="0" hangingPunct="0">
              <a:spcBef>
                <a:spcPts val="400"/>
              </a:spcBef>
              <a:spcAft>
                <a:spcPts val="400"/>
              </a:spcAft>
              <a:buClr>
                <a:srgbClr val="005BAB"/>
              </a:buClr>
              <a:buSzPct val="100000"/>
              <a:defRPr/>
            </a:pPr>
            <a:r>
              <a:rPr lang="en-GB" sz="1800" dirty="0" smtClean="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 a</a:t>
            </a:r>
            <a:r>
              <a:rPr lang="en-GB" sz="1800" dirty="0" smtClean="0">
                <a:solidFill>
                  <a:schemeClr val="accent1">
                    <a:lumMod val="75000"/>
                  </a:schemeClr>
                </a:solidFill>
                <a:latin typeface="Arial" panose="020B0604020202020204" pitchFamily="34" charset="0"/>
                <a:cs typeface="Arial" panose="020B0604020202020204" pitchFamily="34" charset="0"/>
              </a:rPr>
              <a:t>llow DSOs </a:t>
            </a:r>
            <a:r>
              <a:rPr lang="en-GB" sz="1800" dirty="0">
                <a:solidFill>
                  <a:schemeClr val="accent1">
                    <a:lumMod val="75000"/>
                  </a:schemeClr>
                </a:solidFill>
                <a:latin typeface="Arial" panose="020B0604020202020204" pitchFamily="34" charset="0"/>
                <a:cs typeface="Arial" panose="020B0604020202020204" pitchFamily="34" charset="0"/>
              </a:rPr>
              <a:t>to </a:t>
            </a:r>
            <a:r>
              <a:rPr lang="en-GB" sz="1800" dirty="0" smtClean="0">
                <a:solidFill>
                  <a:schemeClr val="accent1">
                    <a:lumMod val="75000"/>
                  </a:schemeClr>
                </a:solidFill>
                <a:latin typeface="Arial" panose="020B0604020202020204" pitchFamily="34" charset="0"/>
                <a:cs typeface="Arial" panose="020B0604020202020204" pitchFamily="34" charset="0"/>
              </a:rPr>
              <a:t>be flexible and cope </a:t>
            </a:r>
            <a:r>
              <a:rPr lang="en-GB" sz="1800" dirty="0">
                <a:solidFill>
                  <a:schemeClr val="accent1">
                    <a:lumMod val="75000"/>
                  </a:schemeClr>
                </a:solidFill>
                <a:latin typeface="Arial" panose="020B0604020202020204" pitchFamily="34" charset="0"/>
                <a:cs typeface="Arial" panose="020B0604020202020204" pitchFamily="34" charset="0"/>
              </a:rPr>
              <a:t>with </a:t>
            </a:r>
            <a:r>
              <a:rPr lang="en-GB" sz="1800" dirty="0" smtClean="0">
                <a:solidFill>
                  <a:schemeClr val="accent1">
                    <a:lumMod val="75000"/>
                  </a:schemeClr>
                </a:solidFill>
                <a:latin typeface="Arial" panose="020B0604020202020204" pitchFamily="34" charset="0"/>
                <a:cs typeface="Arial" panose="020B0604020202020204" pitchFamily="34" charset="0"/>
              </a:rPr>
              <a:t>variable RES and new loads</a:t>
            </a:r>
          </a:p>
          <a:p>
            <a:pPr marL="457200" lvl="2" eaLnBrk="0" hangingPunct="0">
              <a:spcBef>
                <a:spcPts val="400"/>
              </a:spcBef>
              <a:spcAft>
                <a:spcPts val="400"/>
              </a:spcAft>
              <a:buClr>
                <a:srgbClr val="005BAB"/>
              </a:buClr>
              <a:buSzPct val="100000"/>
              <a:defRPr/>
            </a:pPr>
            <a:r>
              <a:rPr lang="en-GB" sz="1800" dirty="0" smtClean="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 clarify</a:t>
            </a:r>
            <a:r>
              <a:rPr lang="en-GB" sz="1800" dirty="0" smtClean="0">
                <a:solidFill>
                  <a:schemeClr val="accent1">
                    <a:lumMod val="75000"/>
                  </a:schemeClr>
                </a:solidFill>
                <a:latin typeface="Arial" panose="020B0604020202020204" pitchFamily="34" charset="0"/>
                <a:cs typeface="Arial" panose="020B0604020202020204" pitchFamily="34" charset="0"/>
              </a:rPr>
              <a:t> DSO role in specific tasks  </a:t>
            </a:r>
            <a:endParaRPr lang="en-GB" sz="1800" dirty="0">
              <a:solidFill>
                <a:schemeClr val="accent1">
                  <a:lumMod val="75000"/>
                </a:schemeClr>
              </a:solidFill>
              <a:latin typeface="Arial" panose="020B0604020202020204" pitchFamily="34" charset="0"/>
              <a:cs typeface="Arial" panose="020B0604020202020204" pitchFamily="34" charset="0"/>
            </a:endParaRPr>
          </a:p>
          <a:p>
            <a:pPr marL="0" lvl="1" eaLnBrk="0" hangingPunct="0">
              <a:spcBef>
                <a:spcPts val="400"/>
              </a:spcBef>
              <a:spcAft>
                <a:spcPts val="400"/>
              </a:spcAft>
              <a:buClr>
                <a:srgbClr val="005BAB"/>
              </a:buClr>
              <a:buSzPct val="150000"/>
              <a:defRPr/>
            </a:pPr>
            <a:endParaRPr lang="en-GB" sz="1800" b="1" dirty="0" smtClean="0">
              <a:solidFill>
                <a:schemeClr val="accent1">
                  <a:lumMod val="75000"/>
                </a:schemeClr>
              </a:solidFill>
              <a:latin typeface="Arial" panose="020B0604020202020204" pitchFamily="34" charset="0"/>
              <a:cs typeface="Arial" panose="020B0604020202020204" pitchFamily="34" charset="0"/>
            </a:endParaRPr>
          </a:p>
          <a:p>
            <a:pPr marL="0" lvl="1" eaLnBrk="0" hangingPunct="0">
              <a:spcBef>
                <a:spcPts val="400"/>
              </a:spcBef>
              <a:spcAft>
                <a:spcPts val="400"/>
              </a:spcAft>
              <a:buClr>
                <a:srgbClr val="005BAB"/>
              </a:buClr>
              <a:buSzPct val="150000"/>
              <a:defRPr/>
            </a:pPr>
            <a:r>
              <a:rPr lang="en-GB" sz="1800" b="1" dirty="0" smtClean="0">
                <a:solidFill>
                  <a:schemeClr val="accent1">
                    <a:lumMod val="75000"/>
                  </a:schemeClr>
                </a:solidFill>
                <a:latin typeface="Arial" panose="020B0604020202020204" pitchFamily="34" charset="0"/>
                <a:cs typeface="Arial" panose="020B0604020202020204" pitchFamily="34" charset="0"/>
              </a:rPr>
              <a:t>Preferred option </a:t>
            </a:r>
          </a:p>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dirty="0" smtClean="0">
                <a:solidFill>
                  <a:schemeClr val="accent1">
                    <a:lumMod val="75000"/>
                  </a:schemeClr>
                </a:solidFill>
                <a:latin typeface="Arial" panose="020B0604020202020204" pitchFamily="34" charset="0"/>
                <a:cs typeface="Arial" panose="020B0604020202020204" pitchFamily="34" charset="0"/>
              </a:rPr>
              <a:t>Enabling </a:t>
            </a:r>
            <a:r>
              <a:rPr lang="en-GB" sz="1800" dirty="0">
                <a:solidFill>
                  <a:schemeClr val="accent1">
                    <a:lumMod val="75000"/>
                  </a:schemeClr>
                </a:solidFill>
                <a:latin typeface="Arial" panose="020B0604020202020204" pitchFamily="34" charset="0"/>
                <a:cs typeface="Arial" panose="020B0604020202020204" pitchFamily="34" charset="0"/>
              </a:rPr>
              <a:t>framework for DSOs to procure and use flexibility</a:t>
            </a:r>
          </a:p>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dirty="0" smtClean="0">
                <a:solidFill>
                  <a:schemeClr val="accent1">
                    <a:lumMod val="75000"/>
                  </a:schemeClr>
                </a:solidFill>
                <a:latin typeface="Arial" panose="020B0604020202020204" pitchFamily="34" charset="0"/>
                <a:cs typeface="Arial" panose="020B0604020202020204" pitchFamily="34" charset="0"/>
              </a:rPr>
              <a:t>DSO </a:t>
            </a:r>
            <a:r>
              <a:rPr lang="en-GB" sz="1800" dirty="0">
                <a:solidFill>
                  <a:schemeClr val="accent1">
                    <a:lumMod val="75000"/>
                  </a:schemeClr>
                </a:solidFill>
                <a:latin typeface="Arial" panose="020B0604020202020204" pitchFamily="34" charset="0"/>
                <a:cs typeface="Arial" panose="020B0604020202020204" pitchFamily="34" charset="0"/>
              </a:rPr>
              <a:t>tasks </a:t>
            </a:r>
            <a:r>
              <a:rPr lang="en-GB" sz="1800" dirty="0" smtClean="0">
                <a:solidFill>
                  <a:schemeClr val="accent1">
                    <a:lumMod val="75000"/>
                  </a:schemeClr>
                </a:solidFill>
                <a:latin typeface="Arial" panose="020B0604020202020204" pitchFamily="34" charset="0"/>
                <a:cs typeface="Arial" panose="020B0604020202020204" pitchFamily="34" charset="0"/>
              </a:rPr>
              <a:t>in </a:t>
            </a:r>
            <a:r>
              <a:rPr lang="en-GB" sz="1800" dirty="0">
                <a:solidFill>
                  <a:schemeClr val="accent1">
                    <a:lumMod val="75000"/>
                  </a:schemeClr>
                </a:solidFill>
                <a:latin typeface="Arial" panose="020B0604020202020204" pitchFamily="34" charset="0"/>
                <a:cs typeface="Arial" panose="020B0604020202020204" pitchFamily="34" charset="0"/>
              </a:rPr>
              <a:t>storage, EVs infrastructure and data management</a:t>
            </a:r>
          </a:p>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dirty="0" smtClean="0">
                <a:solidFill>
                  <a:schemeClr val="accent1">
                    <a:lumMod val="75000"/>
                  </a:schemeClr>
                </a:solidFill>
                <a:latin typeface="Arial" panose="020B0604020202020204" pitchFamily="34" charset="0"/>
                <a:cs typeface="Arial" panose="020B0604020202020204" pitchFamily="34" charset="0"/>
              </a:rPr>
              <a:t>Cooperation </a:t>
            </a:r>
            <a:r>
              <a:rPr lang="en-GB" sz="1800" dirty="0">
                <a:solidFill>
                  <a:schemeClr val="accent1">
                    <a:lumMod val="75000"/>
                  </a:schemeClr>
                </a:solidFill>
                <a:latin typeface="Arial" panose="020B0604020202020204" pitchFamily="34" charset="0"/>
                <a:cs typeface="Arial" panose="020B0604020202020204" pitchFamily="34" charset="0"/>
              </a:rPr>
              <a:t>between DSOs and TSOs alongside a EU DSO entity</a:t>
            </a:r>
          </a:p>
          <a:p>
            <a:pPr marL="457200" lvl="2" eaLnBrk="0" hangingPunct="0">
              <a:spcBef>
                <a:spcPts val="400"/>
              </a:spcBef>
              <a:spcAft>
                <a:spcPts val="400"/>
              </a:spcAft>
              <a:buClr>
                <a:srgbClr val="005BAB"/>
              </a:buClr>
              <a:buSzPct val="150000"/>
              <a:defRPr/>
            </a:pPr>
            <a:r>
              <a:rPr lang="en-GB" sz="1800" dirty="0" smtClean="0">
                <a:solidFill>
                  <a:schemeClr val="accent1">
                    <a:lumMod val="75000"/>
                  </a:schemeClr>
                </a:solidFill>
                <a:latin typeface="Arial" panose="020B0604020202020204" pitchFamily="34" charset="0"/>
                <a:cs typeface="Arial" panose="020B0604020202020204" pitchFamily="34" charset="0"/>
              </a:rPr>
              <a:t>	</a:t>
            </a:r>
            <a:endParaRPr lang="en-GB" sz="1800" dirty="0">
              <a:solidFill>
                <a:schemeClr val="accent1">
                  <a:lumMod val="75000"/>
                </a:schemeClr>
              </a:solidFill>
              <a:latin typeface="Arial" panose="020B0604020202020204" pitchFamily="34" charset="0"/>
              <a:cs typeface="Arial" panose="020B0604020202020204" pitchFamily="34" charset="0"/>
            </a:endParaRPr>
          </a:p>
          <a:p>
            <a:pPr marL="285750" lvl="1" indent="-285750" eaLnBrk="0" hangingPunct="0">
              <a:spcBef>
                <a:spcPts val="400"/>
              </a:spcBef>
              <a:spcAft>
                <a:spcPts val="400"/>
              </a:spcAft>
              <a:buClr>
                <a:srgbClr val="005BAB"/>
              </a:buClr>
              <a:buSzPct val="150000"/>
              <a:buFont typeface="Arial" panose="020B0604020202020204" pitchFamily="34" charset="0"/>
              <a:buChar char="•"/>
              <a:defRPr/>
            </a:pPr>
            <a:endParaRPr lang="en-GB" sz="1800" dirty="0" smtClean="0">
              <a:solidFill>
                <a:schemeClr val="accent1">
                  <a:lumMod val="75000"/>
                </a:schemeClr>
              </a:solidFill>
              <a:latin typeface="Arial" panose="020B0604020202020204" pitchFamily="34" charset="0"/>
              <a:cs typeface="Arial" panose="020B0604020202020204" pitchFamily="34" charset="0"/>
            </a:endParaRPr>
          </a:p>
          <a:p>
            <a:pPr marL="285750" lvl="1" indent="-285750" eaLnBrk="0" hangingPunct="0">
              <a:spcBef>
                <a:spcPts val="400"/>
              </a:spcBef>
              <a:spcAft>
                <a:spcPts val="400"/>
              </a:spcAft>
              <a:buClr>
                <a:srgbClr val="005BAB"/>
              </a:buClr>
              <a:buSzPct val="150000"/>
              <a:buFont typeface="Arial" panose="020B0604020202020204" pitchFamily="34" charset="0"/>
              <a:buChar char="•"/>
              <a:defRPr/>
            </a:pPr>
            <a:endParaRPr lang="en-GB" dirty="0"/>
          </a:p>
        </p:txBody>
      </p:sp>
      <p:sp>
        <p:nvSpPr>
          <p:cNvPr id="10" name="Oval 9"/>
          <p:cNvSpPr/>
          <p:nvPr/>
        </p:nvSpPr>
        <p:spPr bwMode="auto">
          <a:xfrm>
            <a:off x="2123728" y="5291197"/>
            <a:ext cx="2232248" cy="108012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a:extLst/>
        </p:spPr>
        <p:txBody>
          <a:bodyPr vert="horz" wrap="square" lIns="91440" tIns="45720" rIns="91440" bIns="45720" numCol="1" rtlCol="0" anchor="ctr" anchorCtr="0" compatLnSpc="1">
            <a:prstTxWarp prst="textNoShape">
              <a:avLst/>
            </a:prstTxWarp>
          </a:bodyPr>
          <a:lstStyle/>
          <a:p>
            <a:pPr marL="3175" lvl="1" algn="ctr"/>
            <a:r>
              <a:rPr lang="en-GB" sz="1600" b="1" dirty="0">
                <a:solidFill>
                  <a:schemeClr val="accent1">
                    <a:lumMod val="75000"/>
                  </a:schemeClr>
                </a:solidFill>
                <a:latin typeface="Arial" panose="020B0604020202020204" pitchFamily="34" charset="0"/>
                <a:cs typeface="Arial" panose="020B0604020202020204" pitchFamily="34" charset="0"/>
              </a:rPr>
              <a:t>Lower grid costs and </a:t>
            </a:r>
            <a:r>
              <a:rPr lang="en-GB" sz="1600" b="1" dirty="0" smtClean="0">
                <a:solidFill>
                  <a:schemeClr val="accent1">
                    <a:lumMod val="75000"/>
                  </a:schemeClr>
                </a:solidFill>
                <a:latin typeface="Arial" panose="020B0604020202020204" pitchFamily="34" charset="0"/>
                <a:cs typeface="Arial" panose="020B0604020202020204" pitchFamily="34" charset="0"/>
              </a:rPr>
              <a:t>tariffs</a:t>
            </a:r>
            <a:endParaRPr lang="en-GB" sz="1600" b="1" dirty="0">
              <a:solidFill>
                <a:schemeClr val="accent1">
                  <a:lumMod val="75000"/>
                </a:schemeClr>
              </a:solidFill>
              <a:latin typeface="Arial" panose="020B0604020202020204" pitchFamily="34" charset="0"/>
              <a:cs typeface="Arial" panose="020B0604020202020204" pitchFamily="34" charset="0"/>
            </a:endParaRPr>
          </a:p>
        </p:txBody>
      </p:sp>
      <p:sp>
        <p:nvSpPr>
          <p:cNvPr id="11" name="Oval 10"/>
          <p:cNvSpPr/>
          <p:nvPr/>
        </p:nvSpPr>
        <p:spPr bwMode="auto">
          <a:xfrm>
            <a:off x="4526242" y="5329985"/>
            <a:ext cx="2205998" cy="1094508"/>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a:extLst/>
        </p:spPr>
        <p:txBody>
          <a:bodyPr vert="horz" wrap="square" lIns="91440" tIns="45720" rIns="91440" bIns="45720" numCol="1" rtlCol="0" anchor="ctr" anchorCtr="0" compatLnSpc="1">
            <a:prstTxWarp prst="textNoShape">
              <a:avLst/>
            </a:prstTxWarp>
          </a:bodyPr>
          <a:lstStyle/>
          <a:p>
            <a:pPr marL="3175" lvl="1" algn="ctr"/>
            <a:r>
              <a:rPr lang="en-GB" sz="1600" b="1" dirty="0" smtClean="0">
                <a:solidFill>
                  <a:schemeClr val="accent1">
                    <a:lumMod val="75000"/>
                  </a:schemeClr>
                </a:solidFill>
                <a:latin typeface="Arial" panose="020B0604020202020204" pitchFamily="34" charset="0"/>
                <a:cs typeface="Arial" panose="020B0604020202020204" pitchFamily="34" charset="0"/>
              </a:rPr>
              <a:t>Neutrality of DSOs in new tasks</a:t>
            </a:r>
            <a:endParaRPr kumimoji="0" lang="en-GB" sz="1600" b="1" i="0" u="none" strike="noStrike" cap="none" normalizeH="0" baseline="0" dirty="0" smtClean="0">
              <a:ln>
                <a:noFill/>
              </a:ln>
              <a:solidFill>
                <a:srgbClr val="0F5494"/>
              </a:solidFill>
            </a:endParaRPr>
          </a:p>
        </p:txBody>
      </p:sp>
    </p:spTree>
    <p:extLst>
      <p:ext uri="{BB962C8B-B14F-4D97-AF65-F5344CB8AC3E}">
        <p14:creationId xmlns:p14="http://schemas.microsoft.com/office/powerpoint/2010/main" val="3847947063"/>
      </p:ext>
    </p:extLst>
  </p:cSld>
  <p:clrMapOvr>
    <a:masterClrMapping/>
  </p:clrMapOvr>
  <p:transition spd="med">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Arrow Connector 28"/>
          <p:cNvCxnSpPr/>
          <p:nvPr/>
        </p:nvCxnSpPr>
        <p:spPr bwMode="auto">
          <a:xfrm>
            <a:off x="4211960" y="4389487"/>
            <a:ext cx="0" cy="144335"/>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251521" y="746721"/>
            <a:ext cx="8814506" cy="646331"/>
          </a:xfrm>
          <a:prstGeom prst="rect">
            <a:avLst/>
          </a:prstGeom>
          <a:solidFill>
            <a:schemeClr val="accent1">
              <a:lumMod val="20000"/>
              <a:lumOff val="80000"/>
            </a:schemeClr>
          </a:solidFill>
          <a:ln w="3175">
            <a:solidFill>
              <a:schemeClr val="tx1"/>
            </a:solidFill>
          </a:ln>
        </p:spPr>
        <p:txBody>
          <a:bodyPr wrap="square" rtlCol="0">
            <a:spAutoFit/>
          </a:bodyPr>
          <a:lstStyle/>
          <a:p>
            <a:pPr indent="-457200" eaLnBrk="0" hangingPunct="0">
              <a:buClr>
                <a:srgbClr val="005BAB"/>
              </a:buClr>
              <a:buSzPct val="400000"/>
              <a:defRPr/>
            </a:pPr>
            <a:r>
              <a:rPr lang="en-GB" sz="1800" b="1" dirty="0" smtClean="0">
                <a:solidFill>
                  <a:schemeClr val="accent1">
                    <a:lumMod val="75000"/>
                  </a:schemeClr>
                </a:solidFill>
                <a:latin typeface="Arial" panose="020B0604020202020204" pitchFamily="34" charset="0"/>
                <a:cs typeface="Arial" panose="020B0604020202020204" pitchFamily="34" charset="0"/>
              </a:rPr>
              <a:t>DSO use of flexibility</a:t>
            </a:r>
            <a:endParaRPr lang="en-GB" sz="1800" b="1" dirty="0">
              <a:solidFill>
                <a:schemeClr val="accent1">
                  <a:lumMod val="75000"/>
                </a:schemeClr>
              </a:solidFill>
              <a:latin typeface="Arial" panose="020B0604020202020204" pitchFamily="34" charset="0"/>
              <a:cs typeface="Arial" panose="020B0604020202020204" pitchFamily="34" charset="0"/>
            </a:endParaRPr>
          </a:p>
          <a:p>
            <a:pPr indent="-457200" eaLnBrk="0" hangingPunct="0">
              <a:buClr>
                <a:srgbClr val="005BAB"/>
              </a:buClr>
              <a:buSzPct val="400000"/>
              <a:defRPr/>
            </a:pPr>
            <a:r>
              <a:rPr lang="en-GB" sz="1800" dirty="0" smtClean="0">
                <a:solidFill>
                  <a:schemeClr val="accent1">
                    <a:lumMod val="75000"/>
                  </a:schemeClr>
                </a:solidFill>
                <a:latin typeface="Arial" panose="020B0604020202020204" pitchFamily="34" charset="0"/>
                <a:cs typeface="Arial" panose="020B0604020202020204" pitchFamily="34" charset="0"/>
              </a:rPr>
              <a:t>Electricity Directive: </a:t>
            </a:r>
            <a:r>
              <a:rPr lang="en-GB" sz="1800" dirty="0">
                <a:solidFill>
                  <a:schemeClr val="accent1">
                    <a:lumMod val="75000"/>
                  </a:schemeClr>
                </a:solidFill>
                <a:latin typeface="Arial" panose="020B0604020202020204" pitchFamily="34" charset="0"/>
                <a:cs typeface="Arial" panose="020B0604020202020204" pitchFamily="34" charset="0"/>
              </a:rPr>
              <a:t>Articles 31, </a:t>
            </a:r>
            <a:r>
              <a:rPr lang="en-GB" sz="1800" dirty="0" smtClean="0">
                <a:solidFill>
                  <a:schemeClr val="accent1">
                    <a:lumMod val="75000"/>
                  </a:schemeClr>
                </a:solidFill>
                <a:latin typeface="Arial" panose="020B0604020202020204" pitchFamily="34" charset="0"/>
                <a:cs typeface="Arial" panose="020B0604020202020204" pitchFamily="34" charset="0"/>
              </a:rPr>
              <a:t>32</a:t>
            </a:r>
            <a:endParaRPr lang="en-GB" sz="1800" dirty="0">
              <a:solidFill>
                <a:schemeClr val="accent1">
                  <a:lumMod val="75000"/>
                </a:schemeClr>
              </a:solidFill>
              <a:latin typeface="Arial" panose="020B0604020202020204" pitchFamily="34" charset="0"/>
              <a:cs typeface="Arial" panose="020B0604020202020204" pitchFamily="34" charset="0"/>
            </a:endParaRPr>
          </a:p>
        </p:txBody>
      </p:sp>
      <p:sp>
        <p:nvSpPr>
          <p:cNvPr id="9" name="TextBox 2"/>
          <p:cNvSpPr txBox="1"/>
          <p:nvPr/>
        </p:nvSpPr>
        <p:spPr>
          <a:xfrm>
            <a:off x="539551" y="1556792"/>
            <a:ext cx="8526475" cy="2769989"/>
          </a:xfrm>
          <a:prstGeom prst="rect">
            <a:avLst/>
          </a:prstGeom>
          <a:noFill/>
        </p:spPr>
        <p:txBody>
          <a:bodyPr wrap="square" rtlCol="0">
            <a:spAutoFit/>
          </a:bodyPr>
          <a:ls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a:lstStyle>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b="1" dirty="0" smtClean="0">
                <a:solidFill>
                  <a:schemeClr val="accent1">
                    <a:lumMod val="75000"/>
                  </a:schemeClr>
                </a:solidFill>
                <a:latin typeface="Arial" panose="020B0604020202020204" pitchFamily="34" charset="0"/>
                <a:cs typeface="Arial" panose="020B0604020202020204" pitchFamily="34" charset="0"/>
              </a:rPr>
              <a:t>Improve existing provisions </a:t>
            </a:r>
            <a:r>
              <a:rPr lang="en-GB" sz="1800" dirty="0" smtClean="0">
                <a:solidFill>
                  <a:schemeClr val="accent1">
                    <a:lumMod val="75000"/>
                  </a:schemeClr>
                </a:solidFill>
                <a:latin typeface="Arial" panose="020B0604020202020204" pitchFamily="34" charset="0"/>
                <a:cs typeface="Arial" panose="020B0604020202020204" pitchFamily="34" charset="0"/>
              </a:rPr>
              <a:t>that require DSOs to consider demand response, energy efficiency and distributed generation in grid planning</a:t>
            </a:r>
            <a:endParaRPr lang="en-GB" sz="1800" b="1" dirty="0" smtClean="0">
              <a:solidFill>
                <a:schemeClr val="accent1">
                  <a:lumMod val="75000"/>
                </a:schemeClr>
              </a:solidFill>
              <a:latin typeface="Arial" panose="020B0604020202020204" pitchFamily="34" charset="0"/>
              <a:cs typeface="Arial" panose="020B0604020202020204" pitchFamily="34" charset="0"/>
            </a:endParaRPr>
          </a:p>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b="1" dirty="0" smtClean="0">
                <a:solidFill>
                  <a:schemeClr val="accent1">
                    <a:lumMod val="75000"/>
                  </a:schemeClr>
                </a:solidFill>
                <a:latin typeface="Arial" panose="020B0604020202020204" pitchFamily="34" charset="0"/>
                <a:cs typeface="Arial" panose="020B0604020202020204" pitchFamily="34" charset="0"/>
              </a:rPr>
              <a:t>Allow DSOs to procure services </a:t>
            </a:r>
            <a:r>
              <a:rPr lang="en-GB" sz="1800" dirty="0" smtClean="0">
                <a:solidFill>
                  <a:schemeClr val="accent1">
                    <a:lumMod val="75000"/>
                  </a:schemeClr>
                </a:solidFill>
                <a:latin typeface="Arial" panose="020B0604020202020204" pitchFamily="34" charset="0"/>
                <a:cs typeface="Arial" panose="020B0604020202020204" pitchFamily="34" charset="0"/>
              </a:rPr>
              <a:t>(including non-ancillary) from distributed energy resources for managing local congestions and technical problems</a:t>
            </a:r>
          </a:p>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dirty="0" smtClean="0">
                <a:solidFill>
                  <a:schemeClr val="accent1">
                    <a:lumMod val="75000"/>
                  </a:schemeClr>
                </a:solidFill>
                <a:latin typeface="Arial" panose="020B0604020202020204" pitchFamily="34" charset="0"/>
                <a:cs typeface="Arial" panose="020B0604020202020204" pitchFamily="34" charset="0"/>
              </a:rPr>
              <a:t>Procurement through </a:t>
            </a:r>
            <a:r>
              <a:rPr lang="en-GB" sz="1800" b="1" dirty="0" smtClean="0">
                <a:solidFill>
                  <a:schemeClr val="accent1">
                    <a:lumMod val="75000"/>
                  </a:schemeClr>
                </a:solidFill>
                <a:latin typeface="Arial" panose="020B0604020202020204" pitchFamily="34" charset="0"/>
                <a:cs typeface="Arial" panose="020B0604020202020204" pitchFamily="34" charset="0"/>
              </a:rPr>
              <a:t>market based procedures</a:t>
            </a:r>
            <a:r>
              <a:rPr lang="en-GB" sz="1800" dirty="0" smtClean="0">
                <a:solidFill>
                  <a:schemeClr val="accent1">
                    <a:lumMod val="75000"/>
                  </a:schemeClr>
                </a:solidFill>
                <a:latin typeface="Arial" panose="020B0604020202020204" pitchFamily="34" charset="0"/>
                <a:cs typeface="Arial" panose="020B0604020202020204" pitchFamily="34" charset="0"/>
              </a:rPr>
              <a:t>, with definition of required products and technical modalities </a:t>
            </a:r>
            <a:r>
              <a:rPr lang="en-GB" sz="1800" dirty="0" smtClean="0">
                <a:solidFill>
                  <a:schemeClr val="accent1">
                    <a:lumMod val="75000"/>
                  </a:schemeClr>
                </a:solidFill>
                <a:latin typeface="Arial" panose="020B0604020202020204" pitchFamily="34" charset="0"/>
                <a:cs typeface="Arial" panose="020B0604020202020204" pitchFamily="34" charset="0"/>
                <a:sym typeface="Wingdings" panose="05000000000000000000" pitchFamily="2" charset="2"/>
              </a:rPr>
              <a:t> level playing field</a:t>
            </a:r>
            <a:endParaRPr lang="en-GB" sz="1800" dirty="0" smtClean="0">
              <a:solidFill>
                <a:schemeClr val="accent1">
                  <a:lumMod val="75000"/>
                </a:schemeClr>
              </a:solidFill>
              <a:latin typeface="Arial" panose="020B0604020202020204" pitchFamily="34" charset="0"/>
              <a:cs typeface="Arial" panose="020B0604020202020204" pitchFamily="34" charset="0"/>
            </a:endParaRPr>
          </a:p>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b="1" dirty="0" smtClean="0">
                <a:solidFill>
                  <a:schemeClr val="accent1">
                    <a:lumMod val="75000"/>
                  </a:schemeClr>
                </a:solidFill>
                <a:latin typeface="Arial" panose="020B0604020202020204" pitchFamily="34" charset="0"/>
                <a:cs typeface="Arial" panose="020B0604020202020204" pitchFamily="34" charset="0"/>
              </a:rPr>
              <a:t>Member States to define the exact regulatory framework </a:t>
            </a:r>
            <a:r>
              <a:rPr lang="en-GB" sz="1800" dirty="0" smtClean="0">
                <a:solidFill>
                  <a:schemeClr val="accent1">
                    <a:lumMod val="75000"/>
                  </a:schemeClr>
                </a:solidFill>
                <a:latin typeface="Arial" panose="020B0604020202020204" pitchFamily="34" charset="0"/>
                <a:cs typeface="Arial" panose="020B0604020202020204" pitchFamily="34" charset="0"/>
              </a:rPr>
              <a:t>including incentives for DSOs and adequate remuneration</a:t>
            </a:r>
            <a:endParaRPr lang="en-GB" dirty="0"/>
          </a:p>
        </p:txBody>
      </p:sp>
      <p:sp>
        <p:nvSpPr>
          <p:cNvPr id="3" name="Rounded Rectangle 2"/>
          <p:cNvSpPr/>
          <p:nvPr/>
        </p:nvSpPr>
        <p:spPr bwMode="auto">
          <a:xfrm>
            <a:off x="4499992" y="4437112"/>
            <a:ext cx="4248472" cy="1608174"/>
          </a:xfrm>
          <a:prstGeom prst="roundRect">
            <a:avLst/>
          </a:prstGeom>
          <a:noFill/>
          <a:ln>
            <a:solidFill>
              <a:schemeClr val="accent1">
                <a:alpha val="57000"/>
              </a:schemeClr>
            </a:solid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ts val="600"/>
              </a:spcBef>
              <a:spcAft>
                <a:spcPts val="600"/>
              </a:spcAft>
              <a:buClrTx/>
              <a:buSzTx/>
              <a:buFontTx/>
              <a:buNone/>
              <a:tabLst/>
            </a:pPr>
            <a:endParaRPr kumimoji="0" lang="en-GB" sz="1600" b="0" i="0" u="none" strike="noStrike" cap="none" normalizeH="0" baseline="0" dirty="0" smtClean="0">
              <a:ln>
                <a:noFill/>
              </a:ln>
              <a:solidFill>
                <a:srgbClr val="0F5494"/>
              </a:solidFill>
              <a:effectLst/>
            </a:endParaRPr>
          </a:p>
          <a:p>
            <a:pPr marL="3175" marR="0" indent="0" algn="l" defTabSz="914400" rtl="0" eaLnBrk="1" fontAlgn="base" latinLnBrk="0" hangingPunct="1">
              <a:lnSpc>
                <a:spcPct val="100000"/>
              </a:lnSpc>
              <a:spcBef>
                <a:spcPts val="600"/>
              </a:spcBef>
              <a:spcAft>
                <a:spcPts val="600"/>
              </a:spcAft>
              <a:buClrTx/>
              <a:buSzTx/>
              <a:buFontTx/>
              <a:buNone/>
              <a:tabLst/>
            </a:pPr>
            <a:endParaRPr lang="en-GB" sz="1600" dirty="0"/>
          </a:p>
          <a:p>
            <a:pPr marL="3175" marR="0" indent="0" algn="l" defTabSz="914400" rtl="0" eaLnBrk="1" fontAlgn="base" latinLnBrk="0" hangingPunct="1">
              <a:lnSpc>
                <a:spcPct val="100000"/>
              </a:lnSpc>
              <a:spcBef>
                <a:spcPts val="600"/>
              </a:spcBef>
              <a:spcAft>
                <a:spcPts val="600"/>
              </a:spcAft>
              <a:buClrTx/>
              <a:buSzTx/>
              <a:buFontTx/>
              <a:buNone/>
              <a:tabLst/>
            </a:pPr>
            <a:endParaRPr kumimoji="0" lang="en-GB" sz="1600" b="0" i="0" u="none" strike="noStrike" cap="none" normalizeH="0" baseline="0" dirty="0" smtClean="0">
              <a:ln>
                <a:noFill/>
              </a:ln>
              <a:solidFill>
                <a:srgbClr val="0F5494"/>
              </a:solidFill>
              <a:effectLst/>
            </a:endParaRPr>
          </a:p>
          <a:p>
            <a:pPr marL="3175" marR="0" indent="0" algn="l" defTabSz="914400" rtl="0" eaLnBrk="1" fontAlgn="base" latinLnBrk="0" hangingPunct="1">
              <a:lnSpc>
                <a:spcPct val="100000"/>
              </a:lnSpc>
              <a:spcBef>
                <a:spcPts val="600"/>
              </a:spcBef>
              <a:spcAft>
                <a:spcPts val="600"/>
              </a:spcAft>
              <a:buClrTx/>
              <a:buSzTx/>
              <a:buFontTx/>
              <a:buNone/>
              <a:tabLst/>
            </a:pPr>
            <a:endParaRPr lang="en-GB" sz="1600" dirty="0"/>
          </a:p>
          <a:p>
            <a:pPr marL="3175" marR="0" indent="0" algn="l" defTabSz="914400" rtl="0" eaLnBrk="1" fontAlgn="base" latinLnBrk="0" hangingPunct="1">
              <a:lnSpc>
                <a:spcPct val="100000"/>
              </a:lnSpc>
              <a:spcBef>
                <a:spcPts val="600"/>
              </a:spcBef>
              <a:spcAft>
                <a:spcPts val="600"/>
              </a:spcAft>
              <a:buClrTx/>
              <a:buSzTx/>
              <a:buFontTx/>
              <a:buNone/>
              <a:tabLst/>
            </a:pPr>
            <a:endParaRPr kumimoji="0" lang="en-GB" sz="1600" b="0" i="0" u="none" strike="noStrike" cap="none" normalizeH="0" baseline="0" dirty="0" smtClean="0">
              <a:ln>
                <a:noFill/>
              </a:ln>
              <a:solidFill>
                <a:srgbClr val="0F5494"/>
              </a:solidFill>
              <a:effectLst/>
            </a:endParaRPr>
          </a:p>
          <a:p>
            <a:pPr marL="3175" marR="0" indent="0" algn="l" defTabSz="914400" rtl="0" eaLnBrk="1" fontAlgn="base" latinLnBrk="0" hangingPunct="1">
              <a:lnSpc>
                <a:spcPct val="100000"/>
              </a:lnSpc>
              <a:spcBef>
                <a:spcPts val="600"/>
              </a:spcBef>
              <a:spcAft>
                <a:spcPts val="600"/>
              </a:spcAft>
              <a:buClrTx/>
              <a:buSzTx/>
              <a:buFontTx/>
              <a:buNone/>
              <a:tabLst/>
            </a:pPr>
            <a:r>
              <a:rPr kumimoji="0" lang="en-GB" sz="1600" b="1" i="0" u="none" strike="noStrike" cap="none" normalizeH="0" baseline="0" dirty="0" smtClean="0">
                <a:ln>
                  <a:noFill/>
                </a:ln>
                <a:solidFill>
                  <a:srgbClr val="0F5494"/>
                </a:solidFill>
                <a:effectLst/>
              </a:rPr>
              <a:t>AIM</a:t>
            </a:r>
            <a:r>
              <a:rPr kumimoji="0" lang="en-GB" sz="1600" b="1" i="0" u="none" strike="noStrike" cap="none" normalizeH="0" dirty="0" smtClean="0">
                <a:ln>
                  <a:noFill/>
                </a:ln>
                <a:solidFill>
                  <a:srgbClr val="0F5494"/>
                </a:solidFill>
                <a:effectLst/>
              </a:rPr>
              <a:t>:</a:t>
            </a:r>
            <a:endParaRPr kumimoji="0" lang="en-GB" sz="1600" b="1" i="0" u="none" strike="noStrike" cap="none" normalizeH="0" baseline="0" dirty="0" smtClean="0">
              <a:ln>
                <a:noFill/>
              </a:ln>
              <a:solidFill>
                <a:srgbClr val="0F5494"/>
              </a:solidFill>
              <a:effectLst/>
            </a:endParaRPr>
          </a:p>
          <a:p>
            <a:pPr marL="288925" marR="0" indent="-285750" algn="l" defTabSz="914400" rtl="0" eaLnBrk="1" fontAlgn="base" latinLnBrk="0" hangingPunct="1">
              <a:lnSpc>
                <a:spcPct val="100000"/>
              </a:lnSpc>
              <a:spcBef>
                <a:spcPts val="600"/>
              </a:spcBef>
              <a:spcAft>
                <a:spcPts val="600"/>
              </a:spcAft>
              <a:buClrTx/>
              <a:buSzTx/>
              <a:buFont typeface="Wingdings" panose="05000000000000000000" pitchFamily="2" charset="2"/>
              <a:buChar char="ü"/>
              <a:tabLst/>
            </a:pPr>
            <a:r>
              <a:rPr lang="en-GB" sz="1600" dirty="0" smtClean="0"/>
              <a:t>Improve efficiencies in operation and development of network </a:t>
            </a:r>
          </a:p>
          <a:p>
            <a:pPr marL="288925" marR="0" indent="-285750" algn="l" defTabSz="914400" rtl="0" eaLnBrk="1" fontAlgn="base" latinLnBrk="0" hangingPunct="1">
              <a:lnSpc>
                <a:spcPct val="100000"/>
              </a:lnSpc>
              <a:spcBef>
                <a:spcPts val="600"/>
              </a:spcBef>
              <a:spcAft>
                <a:spcPts val="600"/>
              </a:spcAft>
              <a:buClrTx/>
              <a:buSzTx/>
              <a:buFont typeface="Wingdings" panose="05000000000000000000" pitchFamily="2" charset="2"/>
              <a:buChar char="ü"/>
              <a:tabLst/>
            </a:pPr>
            <a:r>
              <a:rPr lang="en-GB" sz="1600" dirty="0" smtClean="0"/>
              <a:t>Avoid unnecessary grid expansions </a:t>
            </a:r>
            <a:r>
              <a:rPr lang="en-GB" sz="1600" dirty="0" smtClean="0">
                <a:sym typeface="Wingdings" panose="05000000000000000000" pitchFamily="2" charset="2"/>
              </a:rPr>
              <a:t></a:t>
            </a:r>
            <a:r>
              <a:rPr lang="en-GB" sz="1600" dirty="0" smtClean="0"/>
              <a:t> lower grid costs and tariffs</a:t>
            </a:r>
          </a:p>
          <a:p>
            <a:pPr marL="3175" marR="0" indent="0" algn="l" defTabSz="914400" rtl="0" eaLnBrk="1" fontAlgn="base" latinLnBrk="0" hangingPunct="1">
              <a:lnSpc>
                <a:spcPct val="100000"/>
              </a:lnSpc>
              <a:spcBef>
                <a:spcPts val="600"/>
              </a:spcBef>
              <a:spcAft>
                <a:spcPts val="600"/>
              </a:spcAft>
              <a:buClrTx/>
              <a:buSzTx/>
              <a:buFontTx/>
              <a:buNone/>
              <a:tabLst/>
            </a:pPr>
            <a:endParaRPr lang="en-GB" sz="1600" dirty="0"/>
          </a:p>
          <a:p>
            <a:pPr marL="3175" marR="0" indent="0" algn="l" defTabSz="914400" rtl="0" eaLnBrk="1" fontAlgn="base" latinLnBrk="0" hangingPunct="1">
              <a:lnSpc>
                <a:spcPct val="100000"/>
              </a:lnSpc>
              <a:spcBef>
                <a:spcPts val="600"/>
              </a:spcBef>
              <a:spcAft>
                <a:spcPts val="600"/>
              </a:spcAft>
              <a:buClrTx/>
              <a:buSzTx/>
              <a:buFontTx/>
              <a:buNone/>
              <a:tabLst/>
            </a:pPr>
            <a:endParaRPr kumimoji="0" lang="en-GB" sz="1600" b="0" i="0" u="none" strike="noStrike" cap="none" normalizeH="0" baseline="0" dirty="0" smtClean="0">
              <a:ln>
                <a:noFill/>
              </a:ln>
              <a:solidFill>
                <a:srgbClr val="0F5494"/>
              </a:solidFill>
              <a:effectLst/>
            </a:endParaRPr>
          </a:p>
          <a:p>
            <a:pPr marL="3175" marR="0" indent="0" algn="l" defTabSz="914400" rtl="0" eaLnBrk="1" fontAlgn="base" latinLnBrk="0" hangingPunct="1">
              <a:lnSpc>
                <a:spcPct val="100000"/>
              </a:lnSpc>
              <a:spcBef>
                <a:spcPts val="600"/>
              </a:spcBef>
              <a:spcAft>
                <a:spcPts val="600"/>
              </a:spcAft>
              <a:buClrTx/>
              <a:buSzTx/>
              <a:buFontTx/>
              <a:buNone/>
              <a:tabLst/>
            </a:pPr>
            <a:endParaRPr lang="en-GB" sz="1600" dirty="0"/>
          </a:p>
          <a:p>
            <a:pPr marL="3175" marR="0" indent="0" algn="l" defTabSz="914400" rtl="0" eaLnBrk="1" fontAlgn="base" latinLnBrk="0" hangingPunct="1">
              <a:lnSpc>
                <a:spcPct val="100000"/>
              </a:lnSpc>
              <a:spcBef>
                <a:spcPts val="600"/>
              </a:spcBef>
              <a:spcAft>
                <a:spcPts val="600"/>
              </a:spcAft>
              <a:buClrTx/>
              <a:buSzTx/>
              <a:buFontTx/>
              <a:buNone/>
              <a:tabLst/>
            </a:pPr>
            <a:endParaRPr kumimoji="0" lang="en-GB" sz="1600" b="0" i="0" u="none" strike="noStrike" cap="none" normalizeH="0" baseline="0" dirty="0" smtClean="0">
              <a:ln>
                <a:noFill/>
              </a:ln>
              <a:solidFill>
                <a:srgbClr val="0F5494"/>
              </a:solidFill>
              <a:effectLst/>
            </a:endParaRPr>
          </a:p>
          <a:p>
            <a:pPr marL="3175" marR="0" indent="0" algn="l" defTabSz="914400" rtl="0" eaLnBrk="1" fontAlgn="base" latinLnBrk="0" hangingPunct="1">
              <a:lnSpc>
                <a:spcPct val="100000"/>
              </a:lnSpc>
              <a:spcBef>
                <a:spcPts val="600"/>
              </a:spcBef>
              <a:spcAft>
                <a:spcPts val="600"/>
              </a:spcAft>
              <a:buClrTx/>
              <a:buSzTx/>
              <a:buFontTx/>
              <a:buNone/>
              <a:tabLst/>
            </a:pPr>
            <a:endParaRPr kumimoji="0" lang="en-GB" sz="1600" b="0" i="0" u="none" strike="noStrike" cap="none" normalizeH="0" baseline="0" dirty="0" smtClean="0">
              <a:ln>
                <a:noFill/>
              </a:ln>
              <a:solidFill>
                <a:srgbClr val="0F5494"/>
              </a:solidFill>
              <a:effectLst/>
            </a:endParaRPr>
          </a:p>
        </p:txBody>
      </p:sp>
      <p:pic>
        <p:nvPicPr>
          <p:cNvPr id="1026" name="Picture 2" descr="C:\Users\SONY\Desktop\145503714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4380399"/>
            <a:ext cx="3096344" cy="2060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962862"/>
      </p:ext>
    </p:extLst>
  </p:cSld>
  <p:clrMapOvr>
    <a:masterClrMapping/>
  </p:clrMapOvr>
  <p:transition spd="med">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Arrow Connector 28"/>
          <p:cNvCxnSpPr/>
          <p:nvPr/>
        </p:nvCxnSpPr>
        <p:spPr bwMode="auto">
          <a:xfrm>
            <a:off x="4211960" y="4389487"/>
            <a:ext cx="0" cy="144335"/>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251521" y="746721"/>
            <a:ext cx="8814506" cy="646331"/>
          </a:xfrm>
          <a:prstGeom prst="rect">
            <a:avLst/>
          </a:prstGeom>
          <a:solidFill>
            <a:schemeClr val="accent1">
              <a:lumMod val="20000"/>
              <a:lumOff val="80000"/>
            </a:schemeClr>
          </a:solidFill>
          <a:ln w="3175">
            <a:solidFill>
              <a:schemeClr val="tx1"/>
            </a:solidFill>
          </a:ln>
        </p:spPr>
        <p:txBody>
          <a:bodyPr wrap="square" rtlCol="0">
            <a:spAutoFit/>
          </a:bodyPr>
          <a:lstStyle/>
          <a:p>
            <a:pPr indent="-457200" eaLnBrk="0" hangingPunct="0">
              <a:buClr>
                <a:srgbClr val="005BAB"/>
              </a:buClr>
              <a:buSzPct val="400000"/>
              <a:defRPr/>
            </a:pPr>
            <a:r>
              <a:rPr lang="en-GB" sz="1800" b="1" dirty="0" smtClean="0">
                <a:solidFill>
                  <a:schemeClr val="accent1">
                    <a:lumMod val="75000"/>
                  </a:schemeClr>
                </a:solidFill>
                <a:latin typeface="Arial" panose="020B0604020202020204" pitchFamily="34" charset="0"/>
                <a:cs typeface="Arial" panose="020B0604020202020204" pitchFamily="34" charset="0"/>
              </a:rPr>
              <a:t>DSO use of flexibility</a:t>
            </a:r>
            <a:endParaRPr lang="en-GB" sz="1800" b="1" dirty="0">
              <a:solidFill>
                <a:schemeClr val="accent1">
                  <a:lumMod val="75000"/>
                </a:schemeClr>
              </a:solidFill>
              <a:latin typeface="Arial" panose="020B0604020202020204" pitchFamily="34" charset="0"/>
              <a:cs typeface="Arial" panose="020B0604020202020204" pitchFamily="34" charset="0"/>
            </a:endParaRPr>
          </a:p>
          <a:p>
            <a:pPr indent="-457200" eaLnBrk="0" hangingPunct="0">
              <a:buClr>
                <a:srgbClr val="005BAB"/>
              </a:buClr>
              <a:buSzPct val="400000"/>
              <a:defRPr/>
            </a:pPr>
            <a:r>
              <a:rPr lang="en-GB" sz="1800" dirty="0" smtClean="0">
                <a:solidFill>
                  <a:schemeClr val="accent1">
                    <a:lumMod val="75000"/>
                  </a:schemeClr>
                </a:solidFill>
                <a:latin typeface="Arial" panose="020B0604020202020204" pitchFamily="34" charset="0"/>
                <a:cs typeface="Arial" panose="020B0604020202020204" pitchFamily="34" charset="0"/>
              </a:rPr>
              <a:t>Electricity Directive: Article 32</a:t>
            </a:r>
            <a:endParaRPr lang="en-GB" sz="1800" dirty="0">
              <a:solidFill>
                <a:schemeClr val="accent1">
                  <a:lumMod val="75000"/>
                </a:schemeClr>
              </a:solidFill>
              <a:latin typeface="Arial" panose="020B0604020202020204" pitchFamily="34" charset="0"/>
              <a:cs typeface="Arial" panose="020B0604020202020204" pitchFamily="34" charset="0"/>
            </a:endParaRPr>
          </a:p>
        </p:txBody>
      </p:sp>
      <p:sp>
        <p:nvSpPr>
          <p:cNvPr id="9" name="TextBox 2"/>
          <p:cNvSpPr txBox="1"/>
          <p:nvPr/>
        </p:nvSpPr>
        <p:spPr>
          <a:xfrm>
            <a:off x="539551" y="1556792"/>
            <a:ext cx="8526475" cy="369332"/>
          </a:xfrm>
          <a:prstGeom prst="rect">
            <a:avLst/>
          </a:prstGeom>
          <a:noFill/>
        </p:spPr>
        <p:txBody>
          <a:bodyPr wrap="square" rtlCol="0">
            <a:spAutoFit/>
          </a:bodyPr>
          <a:ls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a:lstStyle>
          <a:p>
            <a:pPr marL="0" lvl="1" eaLnBrk="0" hangingPunct="0">
              <a:spcBef>
                <a:spcPts val="400"/>
              </a:spcBef>
              <a:spcAft>
                <a:spcPts val="400"/>
              </a:spcAft>
              <a:buClr>
                <a:srgbClr val="005BAB"/>
              </a:buClr>
              <a:buSzPct val="150000"/>
              <a:defRPr/>
            </a:pPr>
            <a:r>
              <a:rPr lang="en-GB" sz="1800" b="1" dirty="0" smtClean="0">
                <a:solidFill>
                  <a:schemeClr val="accent1">
                    <a:lumMod val="75000"/>
                  </a:schemeClr>
                </a:solidFill>
                <a:latin typeface="Arial" panose="020B0604020202020204" pitchFamily="34" charset="0"/>
                <a:cs typeface="Arial" panose="020B0604020202020204" pitchFamily="34" charset="0"/>
              </a:rPr>
              <a:t>Distribution network development plans (Art. 32)</a:t>
            </a:r>
            <a:endParaRPr lang="en-GB" sz="1800" b="1" dirty="0">
              <a:solidFill>
                <a:schemeClr val="accent1">
                  <a:lumMod val="75000"/>
                </a:schemeClr>
              </a:solidFill>
              <a:latin typeface="Arial" panose="020B0604020202020204" pitchFamily="34" charset="0"/>
              <a:cs typeface="Arial" panose="020B0604020202020204" pitchFamily="34" charset="0"/>
            </a:endParaRPr>
          </a:p>
        </p:txBody>
      </p:sp>
      <p:graphicFrame>
        <p:nvGraphicFramePr>
          <p:cNvPr id="4" name="Διάγραμμα 3"/>
          <p:cNvGraphicFramePr/>
          <p:nvPr>
            <p:extLst>
              <p:ext uri="{D42A27DB-BD31-4B8C-83A1-F6EECF244321}">
                <p14:modId xmlns:p14="http://schemas.microsoft.com/office/powerpoint/2010/main" val="4150388538"/>
              </p:ext>
            </p:extLst>
          </p:nvPr>
        </p:nvGraphicFramePr>
        <p:xfrm>
          <a:off x="611560" y="1988840"/>
          <a:ext cx="7632848" cy="3528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2"/>
          <p:cNvSpPr txBox="1"/>
          <p:nvPr/>
        </p:nvSpPr>
        <p:spPr>
          <a:xfrm>
            <a:off x="1983136" y="5229200"/>
            <a:ext cx="5351276" cy="1036181"/>
          </a:xfrm>
          <a:prstGeom prst="rect">
            <a:avLst/>
          </a:prstGeom>
          <a:solidFill>
            <a:schemeClr val="accent1">
              <a:lumMod val="20000"/>
              <a:lumOff val="80000"/>
            </a:schemeClr>
          </a:solidFill>
          <a:ln>
            <a:solidFill>
              <a:srgbClr val="0070C0"/>
            </a:solidFill>
          </a:ln>
        </p:spPr>
        <p:txBody>
          <a:bodyPr wrap="square" rtlCol="0">
            <a:spAutoFit/>
          </a:bodyPr>
          <a:ls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a:lstStyle>
          <a:p>
            <a:pPr marL="285750" lvl="1" indent="-285750" eaLnBrk="0" hangingPunct="0">
              <a:spcBef>
                <a:spcPts val="400"/>
              </a:spcBef>
              <a:spcAft>
                <a:spcPts val="400"/>
              </a:spcAft>
              <a:buClr>
                <a:srgbClr val="005BAB"/>
              </a:buClr>
              <a:buSzPct val="150000"/>
              <a:buFont typeface="Wingdings" panose="05000000000000000000" pitchFamily="2" charset="2"/>
              <a:buChar char="ü"/>
              <a:defRPr/>
            </a:pPr>
            <a:r>
              <a:rPr lang="en-GB" sz="1600" b="1" dirty="0" smtClean="0">
                <a:solidFill>
                  <a:schemeClr val="accent1">
                    <a:lumMod val="75000"/>
                  </a:schemeClr>
                </a:solidFill>
                <a:latin typeface="Arial" panose="020B0604020202020204" pitchFamily="34" charset="0"/>
                <a:cs typeface="Arial" panose="020B0604020202020204" pitchFamily="34" charset="0"/>
              </a:rPr>
              <a:t>Transparency in network planning</a:t>
            </a:r>
          </a:p>
          <a:p>
            <a:pPr marL="285750" lvl="1" indent="-285750" eaLnBrk="0" hangingPunct="0">
              <a:spcBef>
                <a:spcPts val="400"/>
              </a:spcBef>
              <a:spcAft>
                <a:spcPts val="400"/>
              </a:spcAft>
              <a:buClr>
                <a:srgbClr val="005BAB"/>
              </a:buClr>
              <a:buSzPct val="150000"/>
              <a:buFont typeface="Wingdings" panose="05000000000000000000" pitchFamily="2" charset="2"/>
              <a:buChar char="ü"/>
              <a:defRPr/>
            </a:pPr>
            <a:r>
              <a:rPr lang="en-GB" sz="1600" b="1" dirty="0" smtClean="0">
                <a:solidFill>
                  <a:schemeClr val="accent1">
                    <a:lumMod val="75000"/>
                  </a:schemeClr>
                </a:solidFill>
                <a:latin typeface="Arial" panose="020B0604020202020204" pitchFamily="34" charset="0"/>
                <a:cs typeface="Arial" panose="020B0604020202020204" pitchFamily="34" charset="0"/>
              </a:rPr>
              <a:t>Demonstrate use of flexibility and RES integration </a:t>
            </a:r>
          </a:p>
          <a:p>
            <a:pPr marL="285750" lvl="1" indent="-285750" eaLnBrk="0" hangingPunct="0">
              <a:spcBef>
                <a:spcPts val="400"/>
              </a:spcBef>
              <a:spcAft>
                <a:spcPts val="400"/>
              </a:spcAft>
              <a:buClr>
                <a:srgbClr val="005BAB"/>
              </a:buClr>
              <a:buSzPct val="150000"/>
              <a:buFont typeface="Wingdings" panose="05000000000000000000" pitchFamily="2" charset="2"/>
              <a:buChar char="ü"/>
              <a:defRPr/>
            </a:pPr>
            <a:r>
              <a:rPr lang="en-GB" sz="1600" b="1" dirty="0" smtClean="0">
                <a:solidFill>
                  <a:schemeClr val="accent1">
                    <a:lumMod val="75000"/>
                  </a:schemeClr>
                </a:solidFill>
                <a:latin typeface="Arial" panose="020B0604020202020204" pitchFamily="34" charset="0"/>
                <a:cs typeface="Arial" panose="020B0604020202020204" pitchFamily="34" charset="0"/>
              </a:rPr>
              <a:t>Development of smart grids (Art. 59.1)</a:t>
            </a:r>
            <a:endParaRPr lang="en-GB" sz="1600" b="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8952176"/>
      </p:ext>
    </p:extLst>
  </p:cSld>
  <p:clrMapOvr>
    <a:masterClrMapping/>
  </p:clrMapOvr>
  <p:transition spd="med">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Arrow Connector 28"/>
          <p:cNvCxnSpPr/>
          <p:nvPr/>
        </p:nvCxnSpPr>
        <p:spPr bwMode="auto">
          <a:xfrm>
            <a:off x="4211960" y="4389487"/>
            <a:ext cx="0" cy="144335"/>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251521" y="746721"/>
            <a:ext cx="8814506" cy="646331"/>
          </a:xfrm>
          <a:prstGeom prst="rect">
            <a:avLst/>
          </a:prstGeom>
          <a:solidFill>
            <a:schemeClr val="accent1">
              <a:lumMod val="20000"/>
              <a:lumOff val="80000"/>
            </a:schemeClr>
          </a:solidFill>
          <a:ln w="3175">
            <a:solidFill>
              <a:schemeClr val="tx1"/>
            </a:solidFill>
          </a:ln>
        </p:spPr>
        <p:txBody>
          <a:bodyPr wrap="square" rtlCol="0">
            <a:spAutoFit/>
          </a:bodyPr>
          <a:lstStyle/>
          <a:p>
            <a:pPr indent="-457200" eaLnBrk="0" hangingPunct="0">
              <a:buClr>
                <a:srgbClr val="005BAB"/>
              </a:buClr>
              <a:buSzPct val="400000"/>
              <a:defRPr/>
            </a:pPr>
            <a:r>
              <a:rPr lang="en-GB" sz="1800" b="1" dirty="0" smtClean="0">
                <a:solidFill>
                  <a:schemeClr val="accent1">
                    <a:lumMod val="75000"/>
                  </a:schemeClr>
                </a:solidFill>
                <a:latin typeface="Arial" panose="020B0604020202020204" pitchFamily="34" charset="0"/>
                <a:cs typeface="Arial" panose="020B0604020202020204" pitchFamily="34" charset="0"/>
              </a:rPr>
              <a:t>Role of DSOs in EV recharging points</a:t>
            </a:r>
            <a:endParaRPr lang="en-GB" sz="1800" b="1" dirty="0">
              <a:solidFill>
                <a:schemeClr val="accent1">
                  <a:lumMod val="75000"/>
                </a:schemeClr>
              </a:solidFill>
              <a:latin typeface="Arial" panose="020B0604020202020204" pitchFamily="34" charset="0"/>
              <a:cs typeface="Arial" panose="020B0604020202020204" pitchFamily="34" charset="0"/>
            </a:endParaRPr>
          </a:p>
          <a:p>
            <a:pPr indent="-457200" eaLnBrk="0" hangingPunct="0">
              <a:buClr>
                <a:srgbClr val="005BAB"/>
              </a:buClr>
              <a:buSzPct val="400000"/>
              <a:defRPr/>
            </a:pPr>
            <a:r>
              <a:rPr lang="en-GB" sz="1800" dirty="0" smtClean="0">
                <a:solidFill>
                  <a:schemeClr val="accent1">
                    <a:lumMod val="75000"/>
                  </a:schemeClr>
                </a:solidFill>
                <a:latin typeface="Arial" panose="020B0604020202020204" pitchFamily="34" charset="0"/>
                <a:cs typeface="Arial" panose="020B0604020202020204" pitchFamily="34" charset="0"/>
              </a:rPr>
              <a:t>Electricity Directive: Article 33</a:t>
            </a:r>
            <a:endParaRPr lang="en-GB" sz="1800" dirty="0">
              <a:solidFill>
                <a:schemeClr val="accent1">
                  <a:lumMod val="75000"/>
                </a:schemeClr>
              </a:solidFill>
              <a:latin typeface="Arial" panose="020B0604020202020204" pitchFamily="34" charset="0"/>
              <a:cs typeface="Arial" panose="020B0604020202020204" pitchFamily="34" charset="0"/>
            </a:endParaRPr>
          </a:p>
        </p:txBody>
      </p:sp>
      <p:sp>
        <p:nvSpPr>
          <p:cNvPr id="9" name="TextBox 2"/>
          <p:cNvSpPr txBox="1"/>
          <p:nvPr/>
        </p:nvSpPr>
        <p:spPr>
          <a:xfrm>
            <a:off x="539551" y="1712803"/>
            <a:ext cx="8526475" cy="2062103"/>
          </a:xfrm>
          <a:prstGeom prst="rect">
            <a:avLst/>
          </a:prstGeom>
          <a:noFill/>
        </p:spPr>
        <p:txBody>
          <a:bodyPr wrap="square" rtlCol="0">
            <a:spAutoFit/>
          </a:bodyPr>
          <a:ls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a:lstStyle>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b="1" dirty="0" smtClean="0">
                <a:solidFill>
                  <a:schemeClr val="accent1">
                    <a:lumMod val="75000"/>
                  </a:schemeClr>
                </a:solidFill>
                <a:latin typeface="Arial" panose="020B0604020202020204" pitchFamily="34" charset="0"/>
                <a:cs typeface="Arial" panose="020B0604020202020204" pitchFamily="34" charset="0"/>
              </a:rPr>
              <a:t>National frameworks </a:t>
            </a:r>
            <a:r>
              <a:rPr lang="en-GB" sz="1800" b="1" dirty="0">
                <a:solidFill>
                  <a:schemeClr val="accent1">
                    <a:lumMod val="75000"/>
                  </a:schemeClr>
                </a:solidFill>
                <a:latin typeface="Arial" panose="020B0604020202020204" pitchFamily="34" charset="0"/>
                <a:cs typeface="Arial" panose="020B0604020202020204" pitchFamily="34" charset="0"/>
              </a:rPr>
              <a:t>shall facilitate connection of </a:t>
            </a:r>
            <a:r>
              <a:rPr lang="en-GB" sz="1800" b="1" dirty="0" smtClean="0">
                <a:solidFill>
                  <a:schemeClr val="accent1">
                    <a:lumMod val="75000"/>
                  </a:schemeClr>
                </a:solidFill>
                <a:latin typeface="Arial" panose="020B0604020202020204" pitchFamily="34" charset="0"/>
                <a:cs typeface="Arial" panose="020B0604020202020204" pitchFamily="34" charset="0"/>
              </a:rPr>
              <a:t>recharging </a:t>
            </a:r>
            <a:r>
              <a:rPr lang="en-GB" sz="1800" b="1" dirty="0">
                <a:solidFill>
                  <a:schemeClr val="accent1">
                    <a:lumMod val="75000"/>
                  </a:schemeClr>
                </a:solidFill>
                <a:latin typeface="Arial" panose="020B0604020202020204" pitchFamily="34" charset="0"/>
                <a:cs typeface="Arial" panose="020B0604020202020204" pitchFamily="34" charset="0"/>
              </a:rPr>
              <a:t>points </a:t>
            </a:r>
            <a:r>
              <a:rPr lang="en-GB" sz="1800" dirty="0" smtClean="0">
                <a:solidFill>
                  <a:schemeClr val="accent1">
                    <a:lumMod val="75000"/>
                  </a:schemeClr>
                </a:solidFill>
                <a:latin typeface="Arial" panose="020B0604020202020204" pitchFamily="34" charset="0"/>
                <a:cs typeface="Arial" panose="020B0604020202020204" pitchFamily="34" charset="0"/>
              </a:rPr>
              <a:t>and ensure cooperation of DSOs and EV recharging service providers</a:t>
            </a:r>
            <a:endParaRPr lang="en-GB" sz="1800" dirty="0">
              <a:solidFill>
                <a:schemeClr val="accent1">
                  <a:lumMod val="75000"/>
                </a:schemeClr>
              </a:solidFill>
              <a:latin typeface="Arial" panose="020B0604020202020204" pitchFamily="34" charset="0"/>
              <a:cs typeface="Arial" panose="020B0604020202020204" pitchFamily="34" charset="0"/>
            </a:endParaRPr>
          </a:p>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dirty="0" smtClean="0">
                <a:solidFill>
                  <a:schemeClr val="accent1">
                    <a:lumMod val="75000"/>
                  </a:schemeClr>
                </a:solidFill>
                <a:latin typeface="Arial" panose="020B0604020202020204" pitchFamily="34" charset="0"/>
                <a:cs typeface="Arial" panose="020B0604020202020204" pitchFamily="34" charset="0"/>
              </a:rPr>
              <a:t>Electric </a:t>
            </a:r>
            <a:r>
              <a:rPr lang="en-GB" sz="1800" dirty="0">
                <a:solidFill>
                  <a:schemeClr val="accent1">
                    <a:lumMod val="75000"/>
                  </a:schemeClr>
                </a:solidFill>
                <a:latin typeface="Arial" panose="020B0604020202020204" pitchFamily="34" charset="0"/>
                <a:cs typeface="Arial" panose="020B0604020202020204" pitchFamily="34" charset="0"/>
              </a:rPr>
              <a:t>vehicles </a:t>
            </a:r>
            <a:r>
              <a:rPr lang="en-GB" sz="1800" dirty="0" smtClean="0">
                <a:solidFill>
                  <a:schemeClr val="accent1">
                    <a:lumMod val="75000"/>
                  </a:schemeClr>
                </a:solidFill>
                <a:latin typeface="Arial" panose="020B0604020202020204" pitchFamily="34" charset="0"/>
                <a:cs typeface="Arial" panose="020B0604020202020204" pitchFamily="34" charset="0"/>
              </a:rPr>
              <a:t>infrastructure development should be developed mainly by commercial market parties</a:t>
            </a:r>
            <a:endParaRPr lang="en-GB" sz="1800" dirty="0">
              <a:solidFill>
                <a:schemeClr val="accent1">
                  <a:lumMod val="75000"/>
                </a:schemeClr>
              </a:solidFill>
              <a:latin typeface="Arial" panose="020B0604020202020204" pitchFamily="34" charset="0"/>
              <a:cs typeface="Arial" panose="020B0604020202020204" pitchFamily="34" charset="0"/>
            </a:endParaRPr>
          </a:p>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b="1" dirty="0" smtClean="0">
                <a:solidFill>
                  <a:schemeClr val="accent1">
                    <a:lumMod val="75000"/>
                  </a:schemeClr>
                </a:solidFill>
                <a:latin typeface="Arial" panose="020B0604020202020204" pitchFamily="34" charset="0"/>
                <a:cs typeface="Arial" panose="020B0604020202020204" pitchFamily="34" charset="0"/>
              </a:rPr>
              <a:t>Member States may allow DSO involvement under conditions</a:t>
            </a:r>
            <a:r>
              <a:rPr lang="en-GB" sz="1800" dirty="0" smtClean="0">
                <a:solidFill>
                  <a:schemeClr val="accent1">
                    <a:lumMod val="75000"/>
                  </a:schemeClr>
                </a:solidFill>
                <a:latin typeface="Arial" panose="020B0604020202020204" pitchFamily="34" charset="0"/>
                <a:cs typeface="Arial" panose="020B0604020202020204" pitchFamily="34" charset="0"/>
              </a:rPr>
              <a:t>, within the framework of existing unbundling rules </a:t>
            </a:r>
          </a:p>
        </p:txBody>
      </p:sp>
      <p:sp>
        <p:nvSpPr>
          <p:cNvPr id="11" name="Rounded Rectangle 10"/>
          <p:cNvSpPr/>
          <p:nvPr/>
        </p:nvSpPr>
        <p:spPr bwMode="auto">
          <a:xfrm>
            <a:off x="539551" y="4077072"/>
            <a:ext cx="3768069" cy="1927479"/>
          </a:xfrm>
          <a:prstGeom prst="roundRect">
            <a:avLst/>
          </a:prstGeom>
          <a:noFill/>
          <a:ln w="15875">
            <a:solidFill>
              <a:schemeClr val="accent1"/>
            </a:solidFill>
          </a:ln>
          <a:effectLst/>
          <a:extLst/>
        </p:spPr>
        <p:txBody>
          <a:bodyPr vert="horz" wrap="square" lIns="91440" tIns="45720" rIns="91440" bIns="45720" numCol="1" rtlCol="0" anchor="ctr" anchorCtr="0" compatLnSpc="1">
            <a:prstTxWarp prst="textNoShape">
              <a:avLst/>
            </a:prstTxWarp>
          </a:bodyPr>
          <a:lstStyle/>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kumimoji="0" lang="en-GB" sz="1600" b="0" i="0" u="none" strike="noStrike" cap="none" normalizeH="0" baseline="0" dirty="0" smtClean="0">
              <a:ln>
                <a:noFill/>
              </a:ln>
              <a:solidFill>
                <a:srgbClr val="0F5494"/>
              </a:solidFill>
              <a:effectLst/>
            </a:endParaRPr>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lang="en-GB" sz="1600" dirty="0" smtClean="0"/>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lang="en-GB" sz="1600" dirty="0"/>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lang="en-GB" sz="1600" dirty="0" smtClean="0"/>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kumimoji="0" lang="en-GB" sz="1600" b="0" i="0" u="none" strike="noStrike" cap="none" normalizeH="0" baseline="0" dirty="0" smtClean="0">
              <a:ln>
                <a:noFill/>
              </a:ln>
              <a:solidFill>
                <a:srgbClr val="0F5494"/>
              </a:solidFill>
              <a:effectLst/>
            </a:endParaRPr>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r>
              <a:rPr kumimoji="0" lang="en-GB" sz="1600" b="0" i="0" u="none" strike="noStrike" cap="none" normalizeH="0" baseline="0" dirty="0" smtClean="0">
                <a:ln>
                  <a:noFill/>
                </a:ln>
                <a:solidFill>
                  <a:srgbClr val="0F5494"/>
                </a:solidFill>
                <a:effectLst/>
              </a:rPr>
              <a:t>Tender procedure / other market parties not interested</a:t>
            </a:r>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lang="en-GB" sz="1600" dirty="0" smtClean="0"/>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r>
              <a:rPr lang="en-GB" sz="1600" dirty="0" smtClean="0"/>
              <a:t>Regulatory approval</a:t>
            </a:r>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lang="en-GB" sz="1600" dirty="0"/>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r>
              <a:rPr lang="en-GB" sz="1600" dirty="0" smtClean="0"/>
              <a:t>Reassess the market every 5  years</a:t>
            </a:r>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kumimoji="0" lang="en-GB" sz="1600" b="0" i="0" u="none" strike="noStrike" cap="none" normalizeH="0" baseline="0" dirty="0">
              <a:ln>
                <a:noFill/>
              </a:ln>
              <a:solidFill>
                <a:srgbClr val="0F5494"/>
              </a:solidFill>
              <a:effectLst/>
            </a:endParaRPr>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kumimoji="0" lang="en-GB" sz="1600" b="0" i="0" u="none" strike="noStrike" cap="none" normalizeH="0" baseline="0" dirty="0" smtClean="0">
              <a:ln>
                <a:noFill/>
              </a:ln>
              <a:solidFill>
                <a:srgbClr val="0F5494"/>
              </a:solidFill>
              <a:effectLst/>
            </a:endParaRPr>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lang="en-GB" sz="1600" dirty="0"/>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kumimoji="0" lang="en-GB" sz="1600" b="0" i="0" u="none" strike="noStrike" cap="none" normalizeH="0" baseline="0" dirty="0" smtClean="0">
              <a:ln>
                <a:noFill/>
              </a:ln>
              <a:solidFill>
                <a:srgbClr val="0F5494"/>
              </a:solidFill>
              <a:effectLst/>
            </a:endParaRPr>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kumimoji="0" lang="en-GB" sz="1600" b="0" i="0" u="none" strike="noStrike" cap="none" normalizeH="0" baseline="0" dirty="0" smtClean="0">
              <a:ln>
                <a:noFill/>
              </a:ln>
              <a:solidFill>
                <a:srgbClr val="0F5494"/>
              </a:solidFill>
              <a:effectLst/>
            </a:endParaRPr>
          </a:p>
        </p:txBody>
      </p:sp>
      <p:sp>
        <p:nvSpPr>
          <p:cNvPr id="12" name="Right Arrow 11"/>
          <p:cNvSpPr/>
          <p:nvPr/>
        </p:nvSpPr>
        <p:spPr bwMode="auto">
          <a:xfrm>
            <a:off x="4499992" y="4797152"/>
            <a:ext cx="612068" cy="476420"/>
          </a:xfrm>
          <a:prstGeom prst="rightArrow">
            <a:avLst/>
          </a:prstGeom>
          <a:solidFill>
            <a:schemeClr val="accent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13" name="Rounded Rectangle 12"/>
          <p:cNvSpPr/>
          <p:nvPr/>
        </p:nvSpPr>
        <p:spPr bwMode="auto">
          <a:xfrm>
            <a:off x="5292080" y="4437112"/>
            <a:ext cx="3240360" cy="1224136"/>
          </a:xfrm>
          <a:prstGeom prst="roundRect">
            <a:avLst/>
          </a:prstGeom>
          <a:noFill/>
          <a:ln w="15875">
            <a:solidFill>
              <a:schemeClr val="accent1">
                <a:alpha val="57000"/>
              </a:schemeClr>
            </a:solid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0F5494"/>
              </a:solidFill>
              <a:effectLst/>
            </a:endParaRPr>
          </a:p>
          <a:p>
            <a:pPr marL="3175" marR="0" indent="0" algn="l" defTabSz="914400" rtl="0" eaLnBrk="1" fontAlgn="base" latinLnBrk="0" hangingPunct="1">
              <a:lnSpc>
                <a:spcPct val="100000"/>
              </a:lnSpc>
              <a:spcBef>
                <a:spcPct val="0"/>
              </a:spcBef>
              <a:spcAft>
                <a:spcPct val="0"/>
              </a:spcAft>
              <a:buClrTx/>
              <a:buSzTx/>
              <a:buFontTx/>
              <a:buNone/>
              <a:tabLst/>
            </a:pPr>
            <a:endParaRPr lang="en-GB" sz="1600" dirty="0" smtClean="0"/>
          </a:p>
          <a:p>
            <a:pPr marL="3175" marR="0" indent="0" algn="l" defTabSz="914400" rtl="0" eaLnBrk="1" fontAlgn="base" latinLnBrk="0" hangingPunct="1">
              <a:lnSpc>
                <a:spcPct val="100000"/>
              </a:lnSpc>
              <a:spcBef>
                <a:spcPct val="0"/>
              </a:spcBef>
              <a:spcAft>
                <a:spcPct val="0"/>
              </a:spcAft>
              <a:buClrTx/>
              <a:buSzTx/>
              <a:buFontTx/>
              <a:buNone/>
              <a:tabLst/>
            </a:pPr>
            <a:endParaRPr lang="en-GB" sz="1600" dirty="0"/>
          </a:p>
          <a:p>
            <a:pPr marL="3175" marR="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F5494"/>
                </a:solidFill>
                <a:effectLst/>
              </a:rPr>
              <a:t>DSO to phase-out activities if market interest exists</a:t>
            </a:r>
          </a:p>
          <a:p>
            <a:pPr marL="3175" marR="0" indent="0" algn="l" defTabSz="914400" rtl="0" eaLnBrk="1" fontAlgn="base" latinLnBrk="0" hangingPunct="1">
              <a:lnSpc>
                <a:spcPct val="100000"/>
              </a:lnSpc>
              <a:spcBef>
                <a:spcPct val="0"/>
              </a:spcBef>
              <a:spcAft>
                <a:spcPct val="0"/>
              </a:spcAft>
              <a:buClrTx/>
              <a:buSzTx/>
              <a:buFontTx/>
              <a:buNone/>
              <a:tabLst/>
            </a:pPr>
            <a:endParaRPr lang="en-GB" sz="1600" dirty="0"/>
          </a:p>
          <a:p>
            <a:pPr marL="3175"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0F5494"/>
              </a:solidFill>
              <a:effectLst/>
            </a:endParaRPr>
          </a:p>
          <a:p>
            <a:pPr marL="3175"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0F5494"/>
              </a:solidFill>
              <a:effectLst/>
            </a:endParaRPr>
          </a:p>
        </p:txBody>
      </p:sp>
    </p:spTree>
    <p:extLst>
      <p:ext uri="{BB962C8B-B14F-4D97-AF65-F5344CB8AC3E}">
        <p14:creationId xmlns:p14="http://schemas.microsoft.com/office/powerpoint/2010/main" val="2178364087"/>
      </p:ext>
    </p:extLst>
  </p:cSld>
  <p:clrMapOvr>
    <a:masterClrMapping/>
  </p:clrMapOvr>
  <p:transition spd="med">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Arrow Connector 28"/>
          <p:cNvCxnSpPr/>
          <p:nvPr/>
        </p:nvCxnSpPr>
        <p:spPr bwMode="auto">
          <a:xfrm>
            <a:off x="4211960" y="4389487"/>
            <a:ext cx="0" cy="144335"/>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251521" y="746721"/>
            <a:ext cx="8814506" cy="646331"/>
          </a:xfrm>
          <a:prstGeom prst="rect">
            <a:avLst/>
          </a:prstGeom>
          <a:solidFill>
            <a:schemeClr val="accent1">
              <a:lumMod val="20000"/>
              <a:lumOff val="80000"/>
            </a:schemeClr>
          </a:solidFill>
          <a:ln w="3175">
            <a:solidFill>
              <a:schemeClr val="tx1"/>
            </a:solidFill>
          </a:ln>
        </p:spPr>
        <p:txBody>
          <a:bodyPr wrap="square" rtlCol="0">
            <a:spAutoFit/>
          </a:bodyPr>
          <a:lstStyle/>
          <a:p>
            <a:pPr indent="-457200" eaLnBrk="0" hangingPunct="0">
              <a:buClr>
                <a:srgbClr val="005BAB"/>
              </a:buClr>
              <a:buSzPct val="400000"/>
              <a:defRPr/>
            </a:pPr>
            <a:r>
              <a:rPr lang="en-GB" sz="1800" b="1" dirty="0" smtClean="0">
                <a:solidFill>
                  <a:schemeClr val="accent1">
                    <a:lumMod val="75000"/>
                  </a:schemeClr>
                </a:solidFill>
                <a:latin typeface="Arial" panose="020B0604020202020204" pitchFamily="34" charset="0"/>
                <a:cs typeface="Arial" panose="020B0604020202020204" pitchFamily="34" charset="0"/>
              </a:rPr>
              <a:t>Role of DSOs in storage </a:t>
            </a:r>
          </a:p>
          <a:p>
            <a:pPr indent="-457200" eaLnBrk="0" hangingPunct="0">
              <a:buClr>
                <a:srgbClr val="005BAB"/>
              </a:buClr>
              <a:buSzPct val="400000"/>
              <a:defRPr/>
            </a:pPr>
            <a:r>
              <a:rPr lang="en-GB" sz="1800" dirty="0" smtClean="0">
                <a:solidFill>
                  <a:schemeClr val="accent1">
                    <a:lumMod val="75000"/>
                  </a:schemeClr>
                </a:solidFill>
                <a:latin typeface="Arial" panose="020B0604020202020204" pitchFamily="34" charset="0"/>
                <a:cs typeface="Arial" panose="020B0604020202020204" pitchFamily="34" charset="0"/>
              </a:rPr>
              <a:t>Electricity Directive: Article 36</a:t>
            </a:r>
            <a:endParaRPr lang="en-GB" sz="1800" dirty="0">
              <a:solidFill>
                <a:schemeClr val="accent1">
                  <a:lumMod val="75000"/>
                </a:schemeClr>
              </a:solidFill>
              <a:latin typeface="Arial" panose="020B0604020202020204" pitchFamily="34" charset="0"/>
              <a:cs typeface="Arial" panose="020B0604020202020204" pitchFamily="34" charset="0"/>
            </a:endParaRPr>
          </a:p>
        </p:txBody>
      </p:sp>
      <p:sp>
        <p:nvSpPr>
          <p:cNvPr id="9" name="TextBox 2"/>
          <p:cNvSpPr txBox="1"/>
          <p:nvPr/>
        </p:nvSpPr>
        <p:spPr>
          <a:xfrm>
            <a:off x="539551" y="1778040"/>
            <a:ext cx="8526475" cy="2646878"/>
          </a:xfrm>
          <a:prstGeom prst="rect">
            <a:avLst/>
          </a:prstGeom>
          <a:noFill/>
        </p:spPr>
        <p:txBody>
          <a:bodyPr wrap="square" rtlCol="0">
            <a:spAutoFit/>
          </a:bodyPr>
          <a:ls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a:lstStyle>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b="1" dirty="0" smtClean="0">
                <a:solidFill>
                  <a:schemeClr val="accent1">
                    <a:lumMod val="75000"/>
                  </a:schemeClr>
                </a:solidFill>
                <a:latin typeface="Arial" panose="020B0604020202020204" pitchFamily="34" charset="0"/>
                <a:cs typeface="Arial" panose="020B0604020202020204" pitchFamily="34" charset="0"/>
              </a:rPr>
              <a:t>DSOs should not be allowed</a:t>
            </a:r>
            <a:r>
              <a:rPr lang="en-GB" sz="1800" dirty="0" smtClean="0">
                <a:solidFill>
                  <a:schemeClr val="accent1">
                    <a:lumMod val="75000"/>
                  </a:schemeClr>
                </a:solidFill>
                <a:latin typeface="Arial" panose="020B0604020202020204" pitchFamily="34" charset="0"/>
                <a:cs typeface="Arial" panose="020B0604020202020204" pitchFamily="34" charset="0"/>
              </a:rPr>
              <a:t> to own, develop, manage or operate storage facilities</a:t>
            </a:r>
            <a:endParaRPr lang="en-GB" sz="1800" dirty="0">
              <a:solidFill>
                <a:schemeClr val="accent1">
                  <a:lumMod val="75000"/>
                </a:schemeClr>
              </a:solidFill>
              <a:latin typeface="Arial" panose="020B0604020202020204" pitchFamily="34" charset="0"/>
              <a:cs typeface="Arial" panose="020B0604020202020204" pitchFamily="34" charset="0"/>
            </a:endParaRPr>
          </a:p>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b="1" dirty="0" smtClean="0">
                <a:solidFill>
                  <a:schemeClr val="accent1">
                    <a:lumMod val="75000"/>
                  </a:schemeClr>
                </a:solidFill>
                <a:latin typeface="Arial" panose="020B0604020202020204" pitchFamily="34" charset="0"/>
                <a:cs typeface="Arial" panose="020B0604020202020204" pitchFamily="34" charset="0"/>
              </a:rPr>
              <a:t>Member States could derogate</a:t>
            </a:r>
            <a:r>
              <a:rPr lang="en-GB" sz="1800" dirty="0" smtClean="0">
                <a:solidFill>
                  <a:schemeClr val="accent1">
                    <a:lumMod val="75000"/>
                  </a:schemeClr>
                </a:solidFill>
                <a:latin typeface="Arial" panose="020B0604020202020204" pitchFamily="34" charset="0"/>
                <a:cs typeface="Arial" panose="020B0604020202020204" pitchFamily="34" charset="0"/>
              </a:rPr>
              <a:t> and allow DSOs to get involved:</a:t>
            </a:r>
          </a:p>
          <a:p>
            <a:pPr marL="742950" lvl="2" indent="-285750" eaLnBrk="0" hangingPunct="0">
              <a:spcBef>
                <a:spcPts val="600"/>
              </a:spcBef>
              <a:spcAft>
                <a:spcPts val="600"/>
              </a:spcAft>
              <a:buClr>
                <a:srgbClr val="005BAB"/>
              </a:buClr>
              <a:buSzPct val="100000"/>
              <a:buFont typeface="Wingdings" panose="05000000000000000000" pitchFamily="2" charset="2"/>
              <a:buChar char="v"/>
              <a:defRPr/>
            </a:pPr>
            <a:r>
              <a:rPr lang="en-GB" sz="1800" dirty="0" smtClean="0">
                <a:solidFill>
                  <a:schemeClr val="accent1">
                    <a:lumMod val="75000"/>
                  </a:schemeClr>
                </a:solidFill>
                <a:latin typeface="Arial" panose="020B0604020202020204" pitchFamily="34" charset="0"/>
                <a:cs typeface="Arial" panose="020B0604020202020204" pitchFamily="34" charset="0"/>
              </a:rPr>
              <a:t>If other parties are not interested to be involved in such activities</a:t>
            </a:r>
          </a:p>
          <a:p>
            <a:pPr marL="742950" lvl="2" indent="-285750" eaLnBrk="0" hangingPunct="0">
              <a:spcBef>
                <a:spcPts val="600"/>
              </a:spcBef>
              <a:spcAft>
                <a:spcPts val="600"/>
              </a:spcAft>
              <a:buClr>
                <a:srgbClr val="005BAB"/>
              </a:buClr>
              <a:buSzPct val="100000"/>
              <a:buFont typeface="Wingdings" panose="05000000000000000000" pitchFamily="2" charset="2"/>
              <a:buChar char="v"/>
              <a:defRPr/>
            </a:pPr>
            <a:r>
              <a:rPr lang="en-GB" sz="1800" dirty="0" smtClean="0">
                <a:solidFill>
                  <a:schemeClr val="accent1">
                    <a:lumMod val="75000"/>
                  </a:schemeClr>
                </a:solidFill>
                <a:latin typeface="Arial" panose="020B0604020202020204" pitchFamily="34" charset="0"/>
                <a:cs typeface="Arial" panose="020B0604020202020204" pitchFamily="34" charset="0"/>
              </a:rPr>
              <a:t>Only to ensure the reliable, efficient and secure operation of the distribution system</a:t>
            </a:r>
          </a:p>
          <a:p>
            <a:pPr marL="742950" lvl="2" indent="-285750" eaLnBrk="0" hangingPunct="0">
              <a:spcBef>
                <a:spcPts val="600"/>
              </a:spcBef>
              <a:spcAft>
                <a:spcPts val="600"/>
              </a:spcAft>
              <a:buClr>
                <a:srgbClr val="005BAB"/>
              </a:buClr>
              <a:buSzPct val="100000"/>
              <a:buFont typeface="Wingdings" panose="05000000000000000000" pitchFamily="2" charset="2"/>
              <a:buChar char="v"/>
              <a:defRPr/>
            </a:pPr>
            <a:r>
              <a:rPr lang="en-GB" sz="1800" dirty="0" smtClean="0">
                <a:solidFill>
                  <a:schemeClr val="accent1">
                    <a:lumMod val="75000"/>
                  </a:schemeClr>
                </a:solidFill>
                <a:latin typeface="Arial" panose="020B0604020202020204" pitchFamily="34" charset="0"/>
                <a:cs typeface="Arial" panose="020B0604020202020204" pitchFamily="34" charset="0"/>
              </a:rPr>
              <a:t>The unbundling rules remain unchanged</a:t>
            </a:r>
          </a:p>
        </p:txBody>
      </p:sp>
      <p:sp>
        <p:nvSpPr>
          <p:cNvPr id="3" name="Rounded Rectangle 2"/>
          <p:cNvSpPr/>
          <p:nvPr/>
        </p:nvSpPr>
        <p:spPr bwMode="auto">
          <a:xfrm>
            <a:off x="371883" y="4581128"/>
            <a:ext cx="3768069" cy="1800200"/>
          </a:xfrm>
          <a:prstGeom prst="roundRect">
            <a:avLst/>
          </a:prstGeom>
          <a:noFill/>
          <a:ln w="15875">
            <a:solidFill>
              <a:schemeClr val="accent1"/>
            </a:solidFill>
          </a:ln>
          <a:effectLst/>
          <a:extLst/>
        </p:spPr>
        <p:txBody>
          <a:bodyPr vert="horz" wrap="square" lIns="91440" tIns="45720" rIns="91440" bIns="45720" numCol="1" rtlCol="0" anchor="ctr" anchorCtr="0" compatLnSpc="1">
            <a:prstTxWarp prst="textNoShape">
              <a:avLst/>
            </a:prstTxWarp>
          </a:bodyPr>
          <a:lstStyle/>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kumimoji="0" lang="en-GB" sz="1600" b="0" i="0" u="none" strike="noStrike" cap="none" normalizeH="0" baseline="0" dirty="0" smtClean="0">
              <a:ln>
                <a:noFill/>
              </a:ln>
              <a:solidFill>
                <a:srgbClr val="0F5494"/>
              </a:solidFill>
              <a:effectLst/>
            </a:endParaRPr>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lang="en-GB" sz="1600" dirty="0" smtClean="0"/>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lang="en-GB" sz="1600" dirty="0"/>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lang="en-GB" sz="1600" dirty="0" smtClean="0"/>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kumimoji="0" lang="en-GB" sz="1600" b="0" i="0" u="none" strike="noStrike" cap="none" normalizeH="0" baseline="0" dirty="0" smtClean="0">
              <a:ln>
                <a:noFill/>
              </a:ln>
              <a:solidFill>
                <a:srgbClr val="0F5494"/>
              </a:solidFill>
              <a:effectLst/>
            </a:endParaRPr>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r>
              <a:rPr kumimoji="0" lang="en-GB" sz="1600" b="0" i="0" u="none" strike="noStrike" cap="none" normalizeH="0" baseline="0" dirty="0" smtClean="0">
                <a:ln>
                  <a:noFill/>
                </a:ln>
                <a:solidFill>
                  <a:srgbClr val="0F5494"/>
                </a:solidFill>
                <a:effectLst/>
              </a:rPr>
              <a:t>Open tendering procedure</a:t>
            </a:r>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lang="en-GB" sz="1600" dirty="0" smtClean="0"/>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r>
              <a:rPr lang="en-GB" sz="1600" dirty="0" smtClean="0"/>
              <a:t>Regulatory authority approval</a:t>
            </a:r>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lang="en-GB" sz="1600" dirty="0"/>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r>
              <a:rPr lang="en-GB" sz="1600" dirty="0" smtClean="0"/>
              <a:t>Reassess the market every 5  years</a:t>
            </a:r>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kumimoji="0" lang="en-GB" sz="1600" b="0" i="0" u="none" strike="noStrike" cap="none" normalizeH="0" baseline="0" dirty="0">
              <a:ln>
                <a:noFill/>
              </a:ln>
              <a:solidFill>
                <a:srgbClr val="0F5494"/>
              </a:solidFill>
              <a:effectLst/>
            </a:endParaRPr>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kumimoji="0" lang="en-GB" sz="1600" b="0" i="0" u="none" strike="noStrike" cap="none" normalizeH="0" baseline="0" dirty="0" smtClean="0">
              <a:ln>
                <a:noFill/>
              </a:ln>
              <a:solidFill>
                <a:srgbClr val="0F5494"/>
              </a:solidFill>
              <a:effectLst/>
            </a:endParaRPr>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lang="en-GB" sz="1600" dirty="0"/>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kumimoji="0" lang="en-GB" sz="1600" b="0" i="0" u="none" strike="noStrike" cap="none" normalizeH="0" baseline="0" dirty="0" smtClean="0">
              <a:ln>
                <a:noFill/>
              </a:ln>
              <a:solidFill>
                <a:srgbClr val="0F5494"/>
              </a:solidFill>
              <a:effectLst/>
            </a:endParaRPr>
          </a:p>
          <a:p>
            <a:pPr marL="288925" marR="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kumimoji="0" lang="en-GB" sz="1600" b="0" i="0" u="none" strike="noStrike" cap="none" normalizeH="0" baseline="0" dirty="0" smtClean="0">
              <a:ln>
                <a:noFill/>
              </a:ln>
              <a:solidFill>
                <a:srgbClr val="0F5494"/>
              </a:solidFill>
              <a:effectLst/>
            </a:endParaRPr>
          </a:p>
        </p:txBody>
      </p:sp>
      <p:sp>
        <p:nvSpPr>
          <p:cNvPr id="10" name="Rounded Rectangle 9"/>
          <p:cNvSpPr/>
          <p:nvPr/>
        </p:nvSpPr>
        <p:spPr bwMode="auto">
          <a:xfrm>
            <a:off x="5148064" y="4941168"/>
            <a:ext cx="3240360" cy="1080120"/>
          </a:xfrm>
          <a:prstGeom prst="roundRect">
            <a:avLst/>
          </a:prstGeom>
          <a:noFill/>
          <a:ln w="15875">
            <a:solidFill>
              <a:schemeClr val="accent1">
                <a:alpha val="57000"/>
              </a:schemeClr>
            </a:solid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0F5494"/>
              </a:solidFill>
              <a:effectLst/>
            </a:endParaRPr>
          </a:p>
          <a:p>
            <a:pPr marL="3175" marR="0" indent="0" algn="l" defTabSz="914400" rtl="0" eaLnBrk="1" fontAlgn="base" latinLnBrk="0" hangingPunct="1">
              <a:lnSpc>
                <a:spcPct val="100000"/>
              </a:lnSpc>
              <a:spcBef>
                <a:spcPct val="0"/>
              </a:spcBef>
              <a:spcAft>
                <a:spcPct val="0"/>
              </a:spcAft>
              <a:buClrTx/>
              <a:buSzTx/>
              <a:buFontTx/>
              <a:buNone/>
              <a:tabLst/>
            </a:pPr>
            <a:endParaRPr lang="en-GB" sz="1600" dirty="0" smtClean="0"/>
          </a:p>
          <a:p>
            <a:pPr marL="3175" marR="0" indent="0" algn="l" defTabSz="914400" rtl="0" eaLnBrk="1" fontAlgn="base" latinLnBrk="0" hangingPunct="1">
              <a:lnSpc>
                <a:spcPct val="100000"/>
              </a:lnSpc>
              <a:spcBef>
                <a:spcPct val="0"/>
              </a:spcBef>
              <a:spcAft>
                <a:spcPct val="0"/>
              </a:spcAft>
              <a:buClrTx/>
              <a:buSzTx/>
              <a:buFontTx/>
              <a:buNone/>
              <a:tabLst/>
            </a:pPr>
            <a:endParaRPr lang="en-GB" sz="1600" dirty="0"/>
          </a:p>
          <a:p>
            <a:pPr marL="3175" marR="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F5494"/>
                </a:solidFill>
                <a:effectLst/>
              </a:rPr>
              <a:t>DSO to phase-out activities if market interest exists</a:t>
            </a:r>
          </a:p>
          <a:p>
            <a:pPr marL="3175" marR="0" indent="0" algn="l" defTabSz="914400" rtl="0" eaLnBrk="1" fontAlgn="base" latinLnBrk="0" hangingPunct="1">
              <a:lnSpc>
                <a:spcPct val="100000"/>
              </a:lnSpc>
              <a:spcBef>
                <a:spcPct val="0"/>
              </a:spcBef>
              <a:spcAft>
                <a:spcPct val="0"/>
              </a:spcAft>
              <a:buClrTx/>
              <a:buSzTx/>
              <a:buFontTx/>
              <a:buNone/>
              <a:tabLst/>
            </a:pPr>
            <a:endParaRPr lang="en-GB" sz="1600" dirty="0"/>
          </a:p>
          <a:p>
            <a:pPr marL="3175"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0F5494"/>
              </a:solidFill>
              <a:effectLst/>
            </a:endParaRPr>
          </a:p>
          <a:p>
            <a:pPr marL="3175" marR="0" indent="0" algn="l"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rgbClr val="0F5494"/>
              </a:solidFill>
              <a:effectLst/>
            </a:endParaRPr>
          </a:p>
        </p:txBody>
      </p:sp>
      <p:sp>
        <p:nvSpPr>
          <p:cNvPr id="5" name="Right Arrow 4"/>
          <p:cNvSpPr/>
          <p:nvPr/>
        </p:nvSpPr>
        <p:spPr bwMode="auto">
          <a:xfrm>
            <a:off x="4319972" y="5229200"/>
            <a:ext cx="612068" cy="476420"/>
          </a:xfrm>
          <a:prstGeom prst="rightArrow">
            <a:avLst/>
          </a:prstGeom>
          <a:solidFill>
            <a:schemeClr val="accent1"/>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Tree>
    <p:extLst>
      <p:ext uri="{BB962C8B-B14F-4D97-AF65-F5344CB8AC3E}">
        <p14:creationId xmlns:p14="http://schemas.microsoft.com/office/powerpoint/2010/main" val="1460878595"/>
      </p:ext>
    </p:extLst>
  </p:cSld>
  <p:clrMapOvr>
    <a:masterClrMapping/>
  </p:clrMapOvr>
  <p:transition spd="med">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Arrow Connector 28"/>
          <p:cNvCxnSpPr/>
          <p:nvPr/>
        </p:nvCxnSpPr>
        <p:spPr bwMode="auto">
          <a:xfrm>
            <a:off x="4211960" y="4389487"/>
            <a:ext cx="0" cy="144335"/>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251521" y="746721"/>
            <a:ext cx="8814506" cy="923330"/>
          </a:xfrm>
          <a:prstGeom prst="rect">
            <a:avLst/>
          </a:prstGeom>
          <a:solidFill>
            <a:schemeClr val="bg1">
              <a:lumMod val="95000"/>
            </a:schemeClr>
          </a:solidFill>
          <a:ln w="3175">
            <a:solidFill>
              <a:schemeClr val="tx1"/>
            </a:solidFill>
          </a:ln>
        </p:spPr>
        <p:txBody>
          <a:bodyPr wrap="square" rtlCol="0">
            <a:spAutoFit/>
          </a:bodyPr>
          <a:lstStyle/>
          <a:p>
            <a:pPr indent="-457200" eaLnBrk="0" hangingPunct="0">
              <a:buClr>
                <a:srgbClr val="005BAB"/>
              </a:buClr>
              <a:buSzPct val="400000"/>
              <a:defRPr/>
            </a:pPr>
            <a:r>
              <a:rPr lang="en-GB" sz="1800" b="1" dirty="0" smtClean="0">
                <a:solidFill>
                  <a:schemeClr val="accent1">
                    <a:lumMod val="75000"/>
                  </a:schemeClr>
                </a:solidFill>
                <a:latin typeface="Arial" panose="020B0604020202020204" pitchFamily="34" charset="0"/>
                <a:cs typeface="Arial" panose="020B0604020202020204" pitchFamily="34" charset="0"/>
              </a:rPr>
              <a:t>Distribution network tariffs and DSO remuneration  </a:t>
            </a:r>
          </a:p>
          <a:p>
            <a:pPr indent="-457200" eaLnBrk="0" hangingPunct="0">
              <a:buClr>
                <a:srgbClr val="005BAB"/>
              </a:buClr>
              <a:buSzPct val="400000"/>
              <a:defRPr/>
            </a:pPr>
            <a:r>
              <a:rPr lang="en-GB" sz="1800" dirty="0" smtClean="0">
                <a:solidFill>
                  <a:schemeClr val="accent1">
                    <a:lumMod val="75000"/>
                  </a:schemeClr>
                </a:solidFill>
                <a:latin typeface="Arial" panose="020B0604020202020204" pitchFamily="34" charset="0"/>
                <a:cs typeface="Arial" panose="020B0604020202020204" pitchFamily="34" charset="0"/>
              </a:rPr>
              <a:t>Impact assessment: </a:t>
            </a:r>
            <a:r>
              <a:rPr lang="en-GB" sz="1800" dirty="0">
                <a:solidFill>
                  <a:schemeClr val="accent1">
                    <a:lumMod val="75000"/>
                  </a:schemeClr>
                </a:solidFill>
                <a:latin typeface="Arial" panose="020B0604020202020204" pitchFamily="34" charset="0"/>
                <a:cs typeface="Arial" panose="020B0604020202020204" pitchFamily="34" charset="0"/>
              </a:rPr>
              <a:t>Section 2.1 (Problem Area I), </a:t>
            </a:r>
            <a:r>
              <a:rPr lang="en-GB" sz="1800" dirty="0" smtClean="0">
                <a:solidFill>
                  <a:schemeClr val="accent1">
                    <a:lumMod val="75000"/>
                  </a:schemeClr>
                </a:solidFill>
                <a:latin typeface="Arial" panose="020B0604020202020204" pitchFamily="34" charset="0"/>
                <a:cs typeface="Arial" panose="020B0604020202020204" pitchFamily="34" charset="0"/>
              </a:rPr>
              <a:t>Annex 3.3</a:t>
            </a:r>
          </a:p>
          <a:p>
            <a:pPr indent="-457200" eaLnBrk="0" hangingPunct="0">
              <a:buClr>
                <a:srgbClr val="005BAB"/>
              </a:buClr>
              <a:buSzPct val="400000"/>
              <a:defRPr/>
            </a:pPr>
            <a:r>
              <a:rPr lang="en-GB" sz="1800" dirty="0" smtClean="0">
                <a:solidFill>
                  <a:schemeClr val="accent1">
                    <a:lumMod val="75000"/>
                  </a:schemeClr>
                </a:solidFill>
                <a:latin typeface="Arial" panose="020B0604020202020204" pitchFamily="34" charset="0"/>
                <a:cs typeface="Arial" panose="020B0604020202020204" pitchFamily="34" charset="0"/>
              </a:rPr>
              <a:t>Electricity Regulation: Articles 16 and 55 </a:t>
            </a:r>
            <a:r>
              <a:rPr lang="en-GB" sz="1800" dirty="0">
                <a:solidFill>
                  <a:schemeClr val="accent1">
                    <a:lumMod val="75000"/>
                  </a:schemeClr>
                </a:solidFill>
                <a:latin typeface="Arial" panose="020B0604020202020204" pitchFamily="34" charset="0"/>
                <a:cs typeface="Arial" panose="020B0604020202020204" pitchFamily="34" charset="0"/>
              </a:rPr>
              <a:t>- Electricity </a:t>
            </a:r>
            <a:r>
              <a:rPr lang="en-GB" sz="1800" dirty="0" smtClean="0">
                <a:solidFill>
                  <a:schemeClr val="accent1">
                    <a:lumMod val="75000"/>
                  </a:schemeClr>
                </a:solidFill>
                <a:latin typeface="Arial" panose="020B0604020202020204" pitchFamily="34" charset="0"/>
                <a:cs typeface="Arial" panose="020B0604020202020204" pitchFamily="34" charset="0"/>
              </a:rPr>
              <a:t>Directive: </a:t>
            </a:r>
            <a:r>
              <a:rPr lang="en-GB" sz="1800" dirty="0">
                <a:solidFill>
                  <a:schemeClr val="accent1">
                    <a:lumMod val="75000"/>
                  </a:schemeClr>
                </a:solidFill>
                <a:latin typeface="Arial" panose="020B0604020202020204" pitchFamily="34" charset="0"/>
                <a:cs typeface="Arial" panose="020B0604020202020204" pitchFamily="34" charset="0"/>
              </a:rPr>
              <a:t>Articles 32 and </a:t>
            </a:r>
            <a:r>
              <a:rPr lang="en-GB" sz="1800" dirty="0" smtClean="0">
                <a:solidFill>
                  <a:schemeClr val="accent1">
                    <a:lumMod val="75000"/>
                  </a:schemeClr>
                </a:solidFill>
                <a:latin typeface="Arial" panose="020B0604020202020204" pitchFamily="34" charset="0"/>
                <a:cs typeface="Arial" panose="020B0604020202020204" pitchFamily="34" charset="0"/>
              </a:rPr>
              <a:t>59</a:t>
            </a:r>
            <a:endParaRPr lang="en-GB" sz="1800" dirty="0">
              <a:solidFill>
                <a:schemeClr val="accent1">
                  <a:lumMod val="75000"/>
                </a:schemeClr>
              </a:solidFill>
              <a:latin typeface="Arial" panose="020B0604020202020204" pitchFamily="34" charset="0"/>
              <a:cs typeface="Arial" panose="020B0604020202020204" pitchFamily="34" charset="0"/>
            </a:endParaRPr>
          </a:p>
        </p:txBody>
      </p:sp>
      <p:sp>
        <p:nvSpPr>
          <p:cNvPr id="9" name="TextBox 2"/>
          <p:cNvSpPr txBox="1"/>
          <p:nvPr/>
        </p:nvSpPr>
        <p:spPr>
          <a:xfrm>
            <a:off x="467543" y="1700808"/>
            <a:ext cx="8598483" cy="3129062"/>
          </a:xfrm>
          <a:prstGeom prst="rect">
            <a:avLst/>
          </a:prstGeom>
          <a:noFill/>
        </p:spPr>
        <p:txBody>
          <a:bodyPr wrap="square" rtlCol="0">
            <a:spAutoFit/>
          </a:bodyPr>
          <a:ls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a:lstStyle>
          <a:p>
            <a:pPr marL="0" lvl="1" eaLnBrk="0" hangingPunct="0">
              <a:spcBef>
                <a:spcPts val="600"/>
              </a:spcBef>
              <a:spcAft>
                <a:spcPts val="600"/>
              </a:spcAft>
              <a:buClr>
                <a:srgbClr val="005BAB"/>
              </a:buClr>
              <a:buSzPct val="150000"/>
              <a:defRPr/>
            </a:pPr>
            <a:r>
              <a:rPr lang="en-GB" sz="1800" b="1" dirty="0" smtClean="0">
                <a:solidFill>
                  <a:schemeClr val="accent1">
                    <a:lumMod val="75000"/>
                  </a:schemeClr>
                </a:solidFill>
                <a:latin typeface="Arial" panose="020B0604020202020204" pitchFamily="34" charset="0"/>
                <a:cs typeface="Arial" panose="020B0604020202020204" pitchFamily="34" charset="0"/>
              </a:rPr>
              <a:t>Problem</a:t>
            </a:r>
          </a:p>
          <a:p>
            <a:pPr marL="285750" lvl="1" indent="-285750" eaLnBrk="0" hangingPunct="0">
              <a:spcBef>
                <a:spcPts val="400"/>
              </a:spcBef>
              <a:spcAft>
                <a:spcPts val="400"/>
              </a:spcAft>
              <a:buClr>
                <a:srgbClr val="005BAB"/>
              </a:buClr>
              <a:buSzPct val="100000"/>
              <a:buFont typeface="Arial" panose="020B0604020202020204" pitchFamily="34" charset="0"/>
              <a:buChar char="−"/>
              <a:defRPr/>
            </a:pPr>
            <a:r>
              <a:rPr lang="en-GB" sz="1800" dirty="0" smtClean="0">
                <a:solidFill>
                  <a:schemeClr val="accent1">
                    <a:lumMod val="75000"/>
                  </a:schemeClr>
                </a:solidFill>
                <a:latin typeface="Arial" panose="020B0604020202020204" pitchFamily="34" charset="0"/>
                <a:cs typeface="Arial" panose="020B0604020202020204" pitchFamily="34" charset="0"/>
              </a:rPr>
              <a:t>In </a:t>
            </a:r>
            <a:r>
              <a:rPr lang="en-GB" sz="1800" dirty="0">
                <a:solidFill>
                  <a:schemeClr val="accent1">
                    <a:lumMod val="75000"/>
                  </a:schemeClr>
                </a:solidFill>
                <a:latin typeface="Arial" panose="020B0604020202020204" pitchFamily="34" charset="0"/>
                <a:cs typeface="Arial" panose="020B0604020202020204" pitchFamily="34" charset="0"/>
              </a:rPr>
              <a:t>most cases DSO remuneration </a:t>
            </a:r>
            <a:r>
              <a:rPr lang="en-GB" sz="1800" dirty="0" smtClean="0">
                <a:solidFill>
                  <a:schemeClr val="accent1">
                    <a:lumMod val="75000"/>
                  </a:schemeClr>
                </a:solidFill>
                <a:latin typeface="Arial" panose="020B0604020202020204" pitchFamily="34" charset="0"/>
                <a:cs typeface="Arial" panose="020B0604020202020204" pitchFamily="34" charset="0"/>
              </a:rPr>
              <a:t>only favours </a:t>
            </a:r>
            <a:r>
              <a:rPr lang="en-GB" sz="1800" dirty="0">
                <a:solidFill>
                  <a:schemeClr val="accent1">
                    <a:lumMod val="75000"/>
                  </a:schemeClr>
                </a:solidFill>
                <a:latin typeface="Arial" panose="020B0604020202020204" pitchFamily="34" charset="0"/>
                <a:cs typeface="Arial" panose="020B0604020202020204" pitchFamily="34" charset="0"/>
              </a:rPr>
              <a:t>network expansion solutions</a:t>
            </a:r>
          </a:p>
          <a:p>
            <a:pPr marL="285750" lvl="1" indent="-285750" eaLnBrk="0" hangingPunct="0">
              <a:spcBef>
                <a:spcPts val="400"/>
              </a:spcBef>
              <a:spcAft>
                <a:spcPts val="400"/>
              </a:spcAft>
              <a:buClr>
                <a:srgbClr val="005BAB"/>
              </a:buClr>
              <a:buSzPct val="100000"/>
              <a:buFont typeface="Arial" panose="020B0604020202020204" pitchFamily="34" charset="0"/>
              <a:buChar char="−"/>
              <a:defRPr/>
            </a:pPr>
            <a:r>
              <a:rPr lang="en-GB" sz="1800" dirty="0" smtClean="0">
                <a:solidFill>
                  <a:schemeClr val="accent1">
                    <a:lumMod val="75000"/>
                  </a:schemeClr>
                </a:solidFill>
                <a:latin typeface="Arial" panose="020B0604020202020204" pitchFamily="34" charset="0"/>
                <a:cs typeface="Arial" panose="020B0604020202020204" pitchFamily="34" charset="0"/>
              </a:rPr>
              <a:t>Diversity of distribution </a:t>
            </a:r>
            <a:r>
              <a:rPr lang="en-GB" sz="1800" dirty="0">
                <a:solidFill>
                  <a:schemeClr val="accent1">
                    <a:lumMod val="75000"/>
                  </a:schemeClr>
                </a:solidFill>
                <a:latin typeface="Arial" panose="020B0604020202020204" pitchFamily="34" charset="0"/>
                <a:cs typeface="Arial" panose="020B0604020202020204" pitchFamily="34" charset="0"/>
              </a:rPr>
              <a:t>tariffs create different market conditions for </a:t>
            </a:r>
            <a:r>
              <a:rPr lang="en-GB" sz="1800" dirty="0" smtClean="0">
                <a:solidFill>
                  <a:schemeClr val="accent1">
                    <a:lumMod val="75000"/>
                  </a:schemeClr>
                </a:solidFill>
                <a:latin typeface="Arial" panose="020B0604020202020204" pitchFamily="34" charset="0"/>
                <a:cs typeface="Arial" panose="020B0604020202020204" pitchFamily="34" charset="0"/>
              </a:rPr>
              <a:t>distributed resources across EU  </a:t>
            </a:r>
            <a:endParaRPr lang="en-GB" sz="1800" dirty="0">
              <a:solidFill>
                <a:schemeClr val="accent1">
                  <a:lumMod val="75000"/>
                </a:schemeClr>
              </a:solidFill>
              <a:latin typeface="Arial" panose="020B0604020202020204" pitchFamily="34" charset="0"/>
              <a:cs typeface="Arial" panose="020B0604020202020204" pitchFamily="34" charset="0"/>
            </a:endParaRPr>
          </a:p>
          <a:p>
            <a:pPr marL="285750" lvl="1" indent="-285750" eaLnBrk="0" hangingPunct="0">
              <a:spcBef>
                <a:spcPts val="600"/>
              </a:spcBef>
              <a:spcAft>
                <a:spcPts val="600"/>
              </a:spcAft>
              <a:buClr>
                <a:srgbClr val="005BAB"/>
              </a:buClr>
              <a:buSzPct val="150000"/>
              <a:buFont typeface="Arial" panose="020B0604020202020204" pitchFamily="34" charset="0"/>
              <a:buChar char="•"/>
              <a:defRPr/>
            </a:pPr>
            <a:endParaRPr lang="en-GB" sz="1800" dirty="0" smtClean="0">
              <a:solidFill>
                <a:schemeClr val="accent1">
                  <a:lumMod val="75000"/>
                </a:schemeClr>
              </a:solidFill>
              <a:latin typeface="Arial" panose="020B0604020202020204" pitchFamily="34" charset="0"/>
              <a:cs typeface="Arial" panose="020B0604020202020204" pitchFamily="34" charset="0"/>
            </a:endParaRPr>
          </a:p>
          <a:p>
            <a:pPr marL="0" lvl="1" eaLnBrk="0" hangingPunct="0">
              <a:spcBef>
                <a:spcPts val="600"/>
              </a:spcBef>
              <a:spcAft>
                <a:spcPts val="600"/>
              </a:spcAft>
              <a:buClr>
                <a:srgbClr val="005BAB"/>
              </a:buClr>
              <a:buSzPct val="150000"/>
              <a:defRPr/>
            </a:pPr>
            <a:r>
              <a:rPr lang="en-GB" sz="1800" b="1" dirty="0" smtClean="0">
                <a:solidFill>
                  <a:schemeClr val="accent1">
                    <a:lumMod val="75000"/>
                  </a:schemeClr>
                </a:solidFill>
                <a:latin typeface="Arial" panose="020B0604020202020204" pitchFamily="34" charset="0"/>
                <a:cs typeface="Arial" panose="020B0604020202020204" pitchFamily="34" charset="0"/>
              </a:rPr>
              <a:t>Preferred option</a:t>
            </a:r>
          </a:p>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dirty="0" smtClean="0">
                <a:solidFill>
                  <a:schemeClr val="accent1">
                    <a:lumMod val="75000"/>
                  </a:schemeClr>
                </a:solidFill>
                <a:latin typeface="Arial" panose="020B0604020202020204" pitchFamily="34" charset="0"/>
                <a:cs typeface="Arial" panose="020B0604020202020204" pitchFamily="34" charset="0"/>
              </a:rPr>
              <a:t>EU-wide principles for distribution network tariffs</a:t>
            </a:r>
          </a:p>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dirty="0" smtClean="0">
                <a:solidFill>
                  <a:schemeClr val="accent1">
                    <a:lumMod val="75000"/>
                  </a:schemeClr>
                </a:solidFill>
                <a:latin typeface="Arial" panose="020B0604020202020204" pitchFamily="34" charset="0"/>
                <a:cs typeface="Arial" panose="020B0604020202020204" pitchFamily="34" charset="0"/>
              </a:rPr>
              <a:t>DSOs to prepare multiannual development plans</a:t>
            </a:r>
            <a:endParaRPr lang="en-GB" dirty="0"/>
          </a:p>
        </p:txBody>
      </p:sp>
      <p:sp>
        <p:nvSpPr>
          <p:cNvPr id="6" name="Oval 5"/>
          <p:cNvSpPr/>
          <p:nvPr/>
        </p:nvSpPr>
        <p:spPr bwMode="auto">
          <a:xfrm>
            <a:off x="755576" y="4969943"/>
            <a:ext cx="2411760" cy="1267367"/>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a:extLst/>
        </p:spPr>
        <p:txBody>
          <a:bodyPr vert="horz" wrap="square" lIns="91440" tIns="45720" rIns="91440" bIns="45720" numCol="1" rtlCol="0" anchor="ctr" anchorCtr="0" compatLnSpc="1">
            <a:prstTxWarp prst="textNoShape">
              <a:avLst/>
            </a:prstTxWarp>
          </a:bodyPr>
          <a:lstStyle/>
          <a:p>
            <a:pPr marL="3175" lvl="1" algn="ctr"/>
            <a:r>
              <a:rPr lang="en-GB" sz="1600" b="1" dirty="0" smtClean="0">
                <a:solidFill>
                  <a:schemeClr val="accent1">
                    <a:lumMod val="75000"/>
                  </a:schemeClr>
                </a:solidFill>
                <a:latin typeface="Arial" panose="020B0604020202020204" pitchFamily="34" charset="0"/>
                <a:cs typeface="Arial" panose="020B0604020202020204" pitchFamily="34" charset="0"/>
              </a:rPr>
              <a:t>Efficient grid operation and planning </a:t>
            </a:r>
            <a:endParaRPr lang="en-GB" sz="1600" b="1" dirty="0">
              <a:solidFill>
                <a:schemeClr val="accent1">
                  <a:lumMod val="75000"/>
                </a:schemeClr>
              </a:solidFill>
              <a:latin typeface="Arial" panose="020B0604020202020204" pitchFamily="34" charset="0"/>
              <a:cs typeface="Arial" panose="020B0604020202020204" pitchFamily="34" charset="0"/>
            </a:endParaRPr>
          </a:p>
        </p:txBody>
      </p:sp>
      <p:sp>
        <p:nvSpPr>
          <p:cNvPr id="10" name="Oval 9"/>
          <p:cNvSpPr/>
          <p:nvPr/>
        </p:nvSpPr>
        <p:spPr bwMode="auto">
          <a:xfrm>
            <a:off x="3452894" y="4969945"/>
            <a:ext cx="2411760" cy="1267367"/>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a:extLst/>
        </p:spPr>
        <p:txBody>
          <a:bodyPr vert="horz" wrap="square" lIns="91440" tIns="45720" rIns="91440" bIns="45720" numCol="1" rtlCol="0" anchor="ctr" anchorCtr="0" compatLnSpc="1">
            <a:prstTxWarp prst="textNoShape">
              <a:avLst/>
            </a:prstTxWarp>
          </a:bodyPr>
          <a:lstStyle/>
          <a:p>
            <a:pPr marL="3175" lvl="1" algn="ctr"/>
            <a:r>
              <a:rPr lang="en-GB" sz="1600" b="1" dirty="0" smtClean="0">
                <a:solidFill>
                  <a:schemeClr val="accent1">
                    <a:lumMod val="75000"/>
                  </a:schemeClr>
                </a:solidFill>
                <a:latin typeface="Arial" panose="020B0604020202020204" pitchFamily="34" charset="0"/>
                <a:cs typeface="Arial" panose="020B0604020202020204" pitchFamily="34" charset="0"/>
              </a:rPr>
              <a:t>Support innovative solutions</a:t>
            </a:r>
            <a:endParaRPr lang="en-GB" sz="1600" b="1" dirty="0">
              <a:solidFill>
                <a:schemeClr val="accent1">
                  <a:lumMod val="75000"/>
                </a:schemeClr>
              </a:solidFill>
              <a:latin typeface="Arial" panose="020B0604020202020204" pitchFamily="34" charset="0"/>
              <a:cs typeface="Arial" panose="020B0604020202020204" pitchFamily="34" charset="0"/>
            </a:endParaRPr>
          </a:p>
        </p:txBody>
      </p:sp>
      <p:sp>
        <p:nvSpPr>
          <p:cNvPr id="11" name="Oval 10"/>
          <p:cNvSpPr/>
          <p:nvPr/>
        </p:nvSpPr>
        <p:spPr bwMode="auto">
          <a:xfrm>
            <a:off x="6084168" y="4969944"/>
            <a:ext cx="2411760" cy="1267367"/>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a:extLst/>
        </p:spPr>
        <p:txBody>
          <a:bodyPr vert="horz" wrap="square" lIns="91440" tIns="45720" rIns="91440" bIns="45720" numCol="1" rtlCol="0" anchor="ctr" anchorCtr="0" compatLnSpc="1">
            <a:prstTxWarp prst="textNoShape">
              <a:avLst/>
            </a:prstTxWarp>
          </a:bodyPr>
          <a:lstStyle/>
          <a:p>
            <a:pPr marL="3175" lvl="1" algn="ctr"/>
            <a:r>
              <a:rPr lang="en-GB" sz="1600" b="1" dirty="0" smtClean="0">
                <a:solidFill>
                  <a:schemeClr val="accent1">
                    <a:lumMod val="75000"/>
                  </a:schemeClr>
                </a:solidFill>
                <a:latin typeface="Arial" panose="020B0604020202020204" pitchFamily="34" charset="0"/>
                <a:cs typeface="Arial" panose="020B0604020202020204" pitchFamily="34" charset="0"/>
              </a:rPr>
              <a:t>Facilitate the integration of  distributed resources</a:t>
            </a:r>
            <a:endParaRPr lang="en-GB" sz="1600" b="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2878062"/>
      </p:ext>
    </p:extLst>
  </p:cSld>
  <p:clrMapOvr>
    <a:masterClrMapping/>
  </p:clrMapOvr>
  <p:transition spd="med">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Arrow Connector 28"/>
          <p:cNvCxnSpPr/>
          <p:nvPr/>
        </p:nvCxnSpPr>
        <p:spPr bwMode="auto">
          <a:xfrm>
            <a:off x="4211960" y="4389487"/>
            <a:ext cx="0" cy="144335"/>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p:cNvSpPr txBox="1"/>
          <p:nvPr/>
        </p:nvSpPr>
        <p:spPr>
          <a:xfrm>
            <a:off x="251521" y="746721"/>
            <a:ext cx="8814506" cy="646331"/>
          </a:xfrm>
          <a:prstGeom prst="rect">
            <a:avLst/>
          </a:prstGeom>
          <a:solidFill>
            <a:schemeClr val="accent1">
              <a:lumMod val="20000"/>
              <a:lumOff val="80000"/>
            </a:schemeClr>
          </a:solidFill>
          <a:ln w="3175">
            <a:solidFill>
              <a:schemeClr val="tx1"/>
            </a:solidFill>
          </a:ln>
        </p:spPr>
        <p:txBody>
          <a:bodyPr wrap="square" rtlCol="0">
            <a:spAutoFit/>
          </a:bodyPr>
          <a:lstStyle/>
          <a:p>
            <a:pPr indent="-457200" eaLnBrk="0" hangingPunct="0">
              <a:buClr>
                <a:srgbClr val="005BAB"/>
              </a:buClr>
              <a:buSzPct val="400000"/>
              <a:defRPr/>
            </a:pPr>
            <a:r>
              <a:rPr lang="en-GB" sz="1800" b="1" dirty="0" smtClean="0">
                <a:solidFill>
                  <a:schemeClr val="accent1">
                    <a:lumMod val="75000"/>
                  </a:schemeClr>
                </a:solidFill>
                <a:latin typeface="Arial" panose="020B0604020202020204" pitchFamily="34" charset="0"/>
                <a:cs typeface="Arial" panose="020B0604020202020204" pitchFamily="34" charset="0"/>
              </a:rPr>
              <a:t>Distribution network tariffs</a:t>
            </a:r>
          </a:p>
          <a:p>
            <a:pPr indent="-457200" eaLnBrk="0" hangingPunct="0">
              <a:buClr>
                <a:srgbClr val="005BAB"/>
              </a:buClr>
              <a:buSzPct val="400000"/>
              <a:defRPr/>
            </a:pPr>
            <a:r>
              <a:rPr lang="en-GB" sz="1800" dirty="0" smtClean="0">
                <a:solidFill>
                  <a:schemeClr val="accent1">
                    <a:lumMod val="75000"/>
                  </a:schemeClr>
                </a:solidFill>
                <a:latin typeface="Arial" panose="020B0604020202020204" pitchFamily="34" charset="0"/>
                <a:cs typeface="Arial" panose="020B0604020202020204" pitchFamily="34" charset="0"/>
              </a:rPr>
              <a:t>Electricity Regulation: Articles 16 and 55 </a:t>
            </a:r>
            <a:r>
              <a:rPr lang="en-GB" sz="1800" dirty="0">
                <a:solidFill>
                  <a:schemeClr val="accent1">
                    <a:lumMod val="75000"/>
                  </a:schemeClr>
                </a:solidFill>
                <a:latin typeface="Arial" panose="020B0604020202020204" pitchFamily="34" charset="0"/>
                <a:cs typeface="Arial" panose="020B0604020202020204" pitchFamily="34" charset="0"/>
              </a:rPr>
              <a:t>- Electricity </a:t>
            </a:r>
            <a:r>
              <a:rPr lang="en-GB" sz="1800" dirty="0" smtClean="0">
                <a:solidFill>
                  <a:schemeClr val="accent1">
                    <a:lumMod val="75000"/>
                  </a:schemeClr>
                </a:solidFill>
                <a:latin typeface="Arial" panose="020B0604020202020204" pitchFamily="34" charset="0"/>
                <a:cs typeface="Arial" panose="020B0604020202020204" pitchFamily="34" charset="0"/>
              </a:rPr>
              <a:t>Directive: Article 59</a:t>
            </a:r>
            <a:endParaRPr lang="en-GB" sz="1800" dirty="0">
              <a:solidFill>
                <a:schemeClr val="accent1">
                  <a:lumMod val="75000"/>
                </a:schemeClr>
              </a:solidFill>
              <a:latin typeface="Arial" panose="020B0604020202020204" pitchFamily="34" charset="0"/>
              <a:cs typeface="Arial" panose="020B0604020202020204" pitchFamily="34" charset="0"/>
            </a:endParaRPr>
          </a:p>
        </p:txBody>
      </p:sp>
      <p:sp>
        <p:nvSpPr>
          <p:cNvPr id="9" name="TextBox 2"/>
          <p:cNvSpPr txBox="1"/>
          <p:nvPr/>
        </p:nvSpPr>
        <p:spPr>
          <a:xfrm>
            <a:off x="467543" y="1628800"/>
            <a:ext cx="8598483" cy="4616648"/>
          </a:xfrm>
          <a:prstGeom prst="rect">
            <a:avLst/>
          </a:prstGeom>
          <a:noFill/>
        </p:spPr>
        <p:txBody>
          <a:bodyPr wrap="square" rtlCol="0">
            <a:spAutoFit/>
          </a:bodyPr>
          <a:ls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a:lstStyle>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dirty="0" smtClean="0">
                <a:solidFill>
                  <a:schemeClr val="accent1">
                    <a:lumMod val="75000"/>
                  </a:schemeClr>
                </a:solidFill>
                <a:latin typeface="Arial" panose="020B0604020202020204" pitchFamily="34" charset="0"/>
                <a:cs typeface="Arial" panose="020B0604020202020204" pitchFamily="34" charset="0"/>
              </a:rPr>
              <a:t>Existing regulatory framework for fixing/approving distribution tariffs or methodologies remains unchanged </a:t>
            </a:r>
          </a:p>
          <a:p>
            <a:pPr marL="285750" lvl="1" indent="-285750" eaLnBrk="0" hangingPunct="0">
              <a:spcBef>
                <a:spcPts val="600"/>
              </a:spcBef>
              <a:spcAft>
                <a:spcPts val="600"/>
              </a:spcAft>
              <a:buClr>
                <a:srgbClr val="005BAB"/>
              </a:buClr>
              <a:buSzPct val="100000"/>
              <a:buFont typeface="Wingdings" panose="05000000000000000000" pitchFamily="2" charset="2"/>
              <a:buChar char="Ø"/>
              <a:defRPr/>
            </a:pPr>
            <a:r>
              <a:rPr lang="en-GB" sz="1800" dirty="0" smtClean="0">
                <a:solidFill>
                  <a:schemeClr val="accent1">
                    <a:lumMod val="75000"/>
                  </a:schemeClr>
                </a:solidFill>
                <a:latin typeface="Arial" panose="020B0604020202020204" pitchFamily="34" charset="0"/>
                <a:cs typeface="Arial" panose="020B0604020202020204" pitchFamily="34" charset="0"/>
              </a:rPr>
              <a:t>Additional principles for distribution network tariffs:</a:t>
            </a:r>
          </a:p>
          <a:p>
            <a:pPr marL="742950" lvl="2" indent="-285750" eaLnBrk="0" hangingPunct="0">
              <a:spcBef>
                <a:spcPts val="600"/>
              </a:spcBef>
              <a:spcAft>
                <a:spcPts val="600"/>
              </a:spcAft>
              <a:buClr>
                <a:srgbClr val="005BAB"/>
              </a:buClr>
              <a:buSzPct val="100000"/>
              <a:buFont typeface="Wingdings" panose="05000000000000000000" pitchFamily="2" charset="2"/>
              <a:buChar char="ü"/>
              <a:defRPr/>
            </a:pPr>
            <a:r>
              <a:rPr lang="en-GB" sz="1800" dirty="0" smtClean="0">
                <a:solidFill>
                  <a:schemeClr val="accent1">
                    <a:lumMod val="75000"/>
                  </a:schemeClr>
                </a:solidFill>
                <a:latin typeface="Arial" panose="020B0604020202020204" pitchFamily="34" charset="0"/>
                <a:cs typeface="Arial" panose="020B0604020202020204" pitchFamily="34" charset="0"/>
              </a:rPr>
              <a:t>More explicit </a:t>
            </a:r>
            <a:r>
              <a:rPr lang="en-GB" sz="1800" b="1" dirty="0" smtClean="0">
                <a:solidFill>
                  <a:schemeClr val="accent1">
                    <a:lumMod val="75000"/>
                  </a:schemeClr>
                </a:solidFill>
                <a:latin typeface="Arial" panose="020B0604020202020204" pitchFamily="34" charset="0"/>
                <a:cs typeface="Arial" panose="020B0604020202020204" pitchFamily="34" charset="0"/>
              </a:rPr>
              <a:t>transparency requirements </a:t>
            </a:r>
            <a:r>
              <a:rPr lang="en-GB" sz="1800" dirty="0" smtClean="0">
                <a:solidFill>
                  <a:schemeClr val="accent1">
                    <a:lumMod val="75000"/>
                  </a:schemeClr>
                </a:solidFill>
                <a:latin typeface="Arial" panose="020B0604020202020204" pitchFamily="34" charset="0"/>
                <a:cs typeface="Arial" panose="020B0604020202020204" pitchFamily="34" charset="0"/>
              </a:rPr>
              <a:t>on regulatory authorities regarding tariff methodologies and underlying costs (Electricity Directive Art. 59.8)</a:t>
            </a:r>
          </a:p>
          <a:p>
            <a:pPr marL="742950" lvl="2" indent="-285750" eaLnBrk="0" hangingPunct="0">
              <a:spcBef>
                <a:spcPts val="600"/>
              </a:spcBef>
              <a:spcAft>
                <a:spcPts val="600"/>
              </a:spcAft>
              <a:buClr>
                <a:srgbClr val="005BAB"/>
              </a:buClr>
              <a:buSzPct val="100000"/>
              <a:buFont typeface="Wingdings" panose="05000000000000000000" pitchFamily="2" charset="2"/>
              <a:buChar char="ü"/>
              <a:defRPr/>
            </a:pPr>
            <a:r>
              <a:rPr lang="en-GB" sz="1800" b="1" dirty="0" smtClean="0">
                <a:solidFill>
                  <a:schemeClr val="accent1">
                    <a:lumMod val="75000"/>
                  </a:schemeClr>
                </a:solidFill>
                <a:latin typeface="Arial" panose="020B0604020202020204" pitchFamily="34" charset="0"/>
                <a:cs typeface="Arial" panose="020B0604020202020204" pitchFamily="34" charset="0"/>
              </a:rPr>
              <a:t>Non-discrimination</a:t>
            </a:r>
            <a:r>
              <a:rPr lang="en-GB" sz="1800" dirty="0" smtClean="0">
                <a:solidFill>
                  <a:schemeClr val="accent1">
                    <a:lumMod val="75000"/>
                  </a:schemeClr>
                </a:solidFill>
                <a:latin typeface="Arial" panose="020B0604020202020204" pitchFamily="34" charset="0"/>
                <a:cs typeface="Arial" panose="020B0604020202020204" pitchFamily="34" charset="0"/>
              </a:rPr>
              <a:t> between generation connected to transmission and distribution (Art. 16.1 of Electricity Regulation)</a:t>
            </a:r>
          </a:p>
          <a:p>
            <a:pPr marL="742950" lvl="2" indent="-285750" eaLnBrk="0" hangingPunct="0">
              <a:spcBef>
                <a:spcPts val="600"/>
              </a:spcBef>
              <a:spcAft>
                <a:spcPts val="600"/>
              </a:spcAft>
              <a:buClr>
                <a:srgbClr val="005BAB"/>
              </a:buClr>
              <a:buSzPct val="100000"/>
              <a:buFont typeface="Wingdings" panose="05000000000000000000" pitchFamily="2" charset="2"/>
              <a:buChar char="ü"/>
              <a:defRPr/>
            </a:pPr>
            <a:r>
              <a:rPr lang="en-GB" sz="1800" dirty="0" smtClean="0">
                <a:solidFill>
                  <a:schemeClr val="accent1">
                    <a:lumMod val="75000"/>
                  </a:schemeClr>
                </a:solidFill>
                <a:latin typeface="Arial" panose="020B0604020202020204" pitchFamily="34" charset="0"/>
                <a:cs typeface="Arial" panose="020B0604020202020204" pitchFamily="34" charset="0"/>
              </a:rPr>
              <a:t>Non-discrimination or disincentives against storage and demand response </a:t>
            </a:r>
          </a:p>
          <a:p>
            <a:pPr marL="742950" lvl="2" indent="-285750" eaLnBrk="0" hangingPunct="0">
              <a:spcBef>
                <a:spcPts val="600"/>
              </a:spcBef>
              <a:spcAft>
                <a:spcPts val="600"/>
              </a:spcAft>
              <a:buClr>
                <a:srgbClr val="005BAB"/>
              </a:buClr>
              <a:buSzPct val="100000"/>
              <a:buFont typeface="Wingdings" panose="05000000000000000000" pitchFamily="2" charset="2"/>
              <a:buChar char="ü"/>
              <a:defRPr/>
            </a:pPr>
            <a:r>
              <a:rPr lang="en-GB" sz="1800" b="1" dirty="0" smtClean="0">
                <a:solidFill>
                  <a:schemeClr val="accent1">
                    <a:lumMod val="75000"/>
                  </a:schemeClr>
                </a:solidFill>
                <a:latin typeface="Arial" panose="020B0604020202020204" pitchFamily="34" charset="0"/>
                <a:cs typeface="Arial" panose="020B0604020202020204" pitchFamily="34" charset="0"/>
              </a:rPr>
              <a:t>Cost-reflective tariffs </a:t>
            </a:r>
            <a:r>
              <a:rPr lang="en-GB" sz="1800" dirty="0" smtClean="0">
                <a:solidFill>
                  <a:schemeClr val="accent1">
                    <a:lumMod val="75000"/>
                  </a:schemeClr>
                </a:solidFill>
                <a:latin typeface="Arial" panose="020B0604020202020204" pitchFamily="34" charset="0"/>
                <a:cs typeface="Arial" panose="020B0604020202020204" pitchFamily="34" charset="0"/>
              </a:rPr>
              <a:t>including the possibility of time-differentiated tariffs (Art. 16.7)</a:t>
            </a:r>
          </a:p>
          <a:p>
            <a:pPr marL="742950" lvl="2" indent="-285750" eaLnBrk="0" hangingPunct="0">
              <a:spcBef>
                <a:spcPts val="600"/>
              </a:spcBef>
              <a:spcAft>
                <a:spcPts val="600"/>
              </a:spcAft>
              <a:buClr>
                <a:srgbClr val="005BAB"/>
              </a:buClr>
              <a:buSzPct val="100000"/>
              <a:buFont typeface="Wingdings" panose="05000000000000000000" pitchFamily="2" charset="2"/>
              <a:buChar char="ü"/>
              <a:defRPr/>
            </a:pPr>
            <a:r>
              <a:rPr lang="en-GB" sz="1800" dirty="0" smtClean="0">
                <a:solidFill>
                  <a:schemeClr val="accent1">
                    <a:lumMod val="75000"/>
                  </a:schemeClr>
                </a:solidFill>
                <a:latin typeface="Arial" panose="020B0604020202020204" pitchFamily="34" charset="0"/>
                <a:cs typeface="Arial" panose="020B0604020202020204" pitchFamily="34" charset="0"/>
              </a:rPr>
              <a:t>Regulatory authorities to provide </a:t>
            </a:r>
            <a:r>
              <a:rPr lang="en-GB" sz="1800" b="1" dirty="0" smtClean="0">
                <a:solidFill>
                  <a:schemeClr val="accent1">
                    <a:lumMod val="75000"/>
                  </a:schemeClr>
                </a:solidFill>
                <a:latin typeface="Arial" panose="020B0604020202020204" pitchFamily="34" charset="0"/>
                <a:cs typeface="Arial" panose="020B0604020202020204" pitchFamily="34" charset="0"/>
              </a:rPr>
              <a:t>incentives to DSOs for use of flexibility and innovation</a:t>
            </a:r>
            <a:r>
              <a:rPr lang="en-GB" sz="1800" dirty="0" smtClean="0">
                <a:solidFill>
                  <a:schemeClr val="accent1">
                    <a:lumMod val="75000"/>
                  </a:schemeClr>
                </a:solidFill>
                <a:latin typeface="Arial" panose="020B0604020202020204" pitchFamily="34" charset="0"/>
                <a:cs typeface="Arial" panose="020B0604020202020204" pitchFamily="34" charset="0"/>
              </a:rPr>
              <a:t> (Electricity Regulation Art. 16.8)</a:t>
            </a:r>
          </a:p>
        </p:txBody>
      </p:sp>
    </p:spTree>
    <p:extLst>
      <p:ext uri="{BB962C8B-B14F-4D97-AF65-F5344CB8AC3E}">
        <p14:creationId xmlns:p14="http://schemas.microsoft.com/office/powerpoint/2010/main" val="1900743178"/>
      </p:ext>
    </p:extLst>
  </p:cSld>
  <p:clrMapOvr>
    <a:masterClrMapping/>
  </p:clrMapOvr>
  <p:transition spd="med">
    <p:split/>
  </p:transition>
  <p:timing>
    <p:tnLst>
      <p:par>
        <p:cTn id="1" dur="indefinite" restart="never" nodeType="tmRoot"/>
      </p:par>
    </p:tnLst>
  </p:timing>
</p:sld>
</file>

<file path=ppt/theme/theme1.xml><?xml version="1.0" encoding="utf-8"?>
<a:theme xmlns:a="http://schemas.openxmlformats.org/drawingml/2006/main" name="1_Blank">
  <a:themeElements>
    <a:clrScheme name="Custom 3">
      <a:dk1>
        <a:srgbClr val="000000"/>
      </a:dk1>
      <a:lt1>
        <a:srgbClr val="FFFFFF"/>
      </a:lt1>
      <a:dk2>
        <a:srgbClr val="000000"/>
      </a:dk2>
      <a:lt2>
        <a:srgbClr val="808080"/>
      </a:lt2>
      <a:accent1>
        <a:srgbClr val="03A9DD"/>
      </a:accent1>
      <a:accent2>
        <a:srgbClr val="8DC640"/>
      </a:accent2>
      <a:accent3>
        <a:srgbClr val="9CCDEB"/>
      </a:accent3>
      <a:accent4>
        <a:srgbClr val="000000"/>
      </a:accent4>
      <a:accent5>
        <a:srgbClr val="FFFFFF"/>
      </a:accent5>
      <a:accent6>
        <a:srgbClr val="808080"/>
      </a:accent6>
      <a:hlink>
        <a:srgbClr val="03A9DD"/>
      </a:hlink>
      <a:folHlink>
        <a:srgbClr val="8DC64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EC_Collab_DocumentLanguage xmlns="e723be74-0592-4959-a08c-890e9f601294">EN</EC_Collab_DocumentLanguage>
    <EC_Collab_Status xmlns="e723be74-0592-4959-a08c-890e9f601294">Not Started</EC_Collab_Status>
    <EC_Collab_Reference xmlns="e723be74-0592-4959-a08c-890e9f601294" xsi:nil="true"/>
    <_Status xmlns="http://schemas.microsoft.com/sharepoint/v3/fields">Not Started</_Status>
  </documentManagement>
</p:properties>
</file>

<file path=customXml/item3.xml><?xml version="1.0" encoding="utf-8"?>
<ct:contentTypeSchema xmlns:ct="http://schemas.microsoft.com/office/2006/metadata/contentType" xmlns:ma="http://schemas.microsoft.com/office/2006/metadata/properties/metaAttributes" ct:_="" ma:_="" ma:contentTypeName="EC Document" ma:contentTypeID="0x010100258AA79CEB83498886A3A086811232500020C42ED1FDF0E6408A29CBB40EFCCB78" ma:contentTypeVersion="0" ma:contentTypeDescription="Create a new document in this library." ma:contentTypeScope="" ma:versionID="546403962b26be6bda1599bd98a55196">
  <xsd:schema xmlns:xsd="http://www.w3.org/2001/XMLSchema" xmlns:xs="http://www.w3.org/2001/XMLSchema" xmlns:p="http://schemas.microsoft.com/office/2006/metadata/properties" xmlns:ns2="http://schemas.microsoft.com/sharepoint/v3/fields" xmlns:ns3="e723be74-0592-4959-a08c-890e9f601294" targetNamespace="http://schemas.microsoft.com/office/2006/metadata/properties" ma:root="true" ma:fieldsID="176faedc97c9caf099fdee0aa83e846b" ns2:_="" ns3:_="">
    <xsd:import namespace="http://schemas.microsoft.com/sharepoint/v3/fields"/>
    <xsd:import namespace="e723be74-0592-4959-a08c-890e9f601294"/>
    <xsd:element name="properties">
      <xsd:complexType>
        <xsd:sequence>
          <xsd:element name="documentManagement">
            <xsd:complexType>
              <xsd:all>
                <xsd:element ref="ns3:EC_Collab_Reference" minOccurs="0"/>
                <xsd:element ref="ns2:_Status" minOccurs="0"/>
                <xsd:element ref="ns3:EC_Collab_DocumentLanguage"/>
                <xsd:element ref="ns3:EC_Collab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13" nillable="true" ma:displayName="Status" ma:default="Not Started" ma:hidden="true"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e723be74-0592-4959-a08c-890e9f601294" elementFormDefault="qualified">
    <xsd:import namespace="http://schemas.microsoft.com/office/2006/documentManagement/types"/>
    <xsd:import namespace="http://schemas.microsoft.com/office/infopath/2007/PartnerControls"/>
    <xsd:element name="EC_Collab_Reference" ma:index="12" nillable="true" ma:displayName="Reference" ma:internalName="EC_Collab_Reference">
      <xsd:simpleType>
        <xsd:restriction base="dms:Text"/>
      </xsd:simpleType>
    </xsd:element>
    <xsd:element name="EC_Collab_DocumentLanguage" ma:index="14" ma:displayName="Language" ma:default="EN" ma:internalName="EC_Collab_DocumentLanguage">
      <xsd:simpleType>
        <xsd:restriction base="dms:Choice">
          <xsd:enumeration value="BG"/>
          <xsd:enumeration value="ES"/>
          <xsd:enumeration value="CS"/>
          <xsd:enumeration value="DA"/>
          <xsd:enumeration value="DE"/>
          <xsd:enumeration value="ET"/>
          <xsd:enumeration value="EL"/>
          <xsd:enumeration value="EN"/>
          <xsd:enumeration value="FR"/>
          <xsd:enumeration value="GA"/>
          <xsd:enumeration value="IT"/>
          <xsd:enumeration value="LT"/>
          <xsd:enumeration value="LV"/>
          <xsd:enumeration value="HU"/>
          <xsd:enumeration value="MT"/>
          <xsd:enumeration value="NL"/>
          <xsd:enumeration value="PL"/>
          <xsd:enumeration value="PT"/>
          <xsd:enumeration value="RO"/>
          <xsd:enumeration value="SK"/>
          <xsd:enumeration value="SL"/>
          <xsd:enumeration value="FI"/>
          <xsd:enumeration value="SV"/>
          <xsd:enumeration value="HR"/>
          <xsd:enumeration value="MK"/>
          <xsd:enumeration value="TR"/>
          <xsd:enumeration value="EU"/>
          <xsd:enumeration value="CA"/>
          <xsd:enumeration value="GL"/>
          <xsd:enumeration value="AB"/>
          <xsd:enumeration value="AA"/>
          <xsd:enumeration value="AF"/>
          <xsd:enumeration value="AK"/>
          <xsd:enumeration value="SQ"/>
          <xsd:enumeration value="AM"/>
          <xsd:enumeration value="AR"/>
          <xsd:enumeration value="AN"/>
          <xsd:enumeration value="HY"/>
          <xsd:enumeration value="AS"/>
          <xsd:enumeration value="AV"/>
          <xsd:enumeration value="AE"/>
          <xsd:enumeration value="AY"/>
          <xsd:enumeration value="AZ"/>
          <xsd:enumeration value="BM"/>
          <xsd:enumeration value="BA"/>
          <xsd:enumeration value="BE"/>
          <xsd:enumeration value="BN"/>
          <xsd:enumeration value="BH"/>
          <xsd:enumeration value="BI"/>
          <xsd:enumeration value="NB"/>
          <xsd:enumeration value="BS"/>
          <xsd:enumeration value="BR"/>
          <xsd:enumeration value="MY"/>
          <xsd:enumeration value="KM"/>
          <xsd:enumeration value="CH"/>
          <xsd:enumeration value="CE"/>
          <xsd:enumeration value="NY"/>
          <xsd:enumeration value="ZH"/>
          <xsd:enumeration value="CU"/>
          <xsd:enumeration value="CV"/>
          <xsd:enumeration value="KW"/>
          <xsd:enumeration value="CO"/>
          <xsd:enumeration value="CR"/>
          <xsd:enumeration value="DV"/>
          <xsd:enumeration value="DZ"/>
          <xsd:enumeration value="EO"/>
          <xsd:enumeration value="EE"/>
          <xsd:enumeration value="FO"/>
          <xsd:enumeration value="FJ"/>
          <xsd:enumeration value="FF"/>
          <xsd:enumeration value="GD"/>
          <xsd:enumeration value="LG"/>
          <xsd:enumeration value="KA"/>
          <xsd:enumeration value="GN"/>
          <xsd:enumeration value="GU"/>
          <xsd:enumeration value="HT"/>
          <xsd:enumeration value="HA"/>
          <xsd:enumeration value="HE"/>
          <xsd:enumeration value="HZ"/>
          <xsd:enumeration value="HI"/>
          <xsd:enumeration value="HO"/>
          <xsd:enumeration value="IS"/>
          <xsd:enumeration value="IO"/>
          <xsd:enumeration value="IG"/>
          <xsd:enumeration value="ID"/>
          <xsd:enumeration value="IA"/>
          <xsd:enumeration value="IE"/>
          <xsd:enumeration value="IU"/>
          <xsd:enumeration value="IK"/>
          <xsd:enumeration value="JA"/>
          <xsd:enumeration value="JV"/>
          <xsd:enumeration value="KL"/>
          <xsd:enumeration value="KN"/>
          <xsd:enumeration value="KR"/>
          <xsd:enumeration value="KS"/>
          <xsd:enumeration value="KK"/>
          <xsd:enumeration value="KI"/>
          <xsd:enumeration value="RW"/>
          <xsd:enumeration value="KY"/>
          <xsd:enumeration value="KV"/>
          <xsd:enumeration value="KG"/>
          <xsd:enumeration value="KO"/>
          <xsd:enumeration value="KJ"/>
          <xsd:enumeration value="KU"/>
          <xsd:enumeration value="LO"/>
          <xsd:enumeration value="LA"/>
          <xsd:enumeration value="LI"/>
          <xsd:enumeration value="LN"/>
          <xsd:enumeration value="LU"/>
          <xsd:enumeration value="LB"/>
          <xsd:enumeration value="MG"/>
          <xsd:enumeration value="MS"/>
          <xsd:enumeration value="ML"/>
          <xsd:enumeration value="GV"/>
          <xsd:enumeration value="MI"/>
          <xsd:enumeration value="MR"/>
          <xsd:enumeration value="MH"/>
          <xsd:enumeration value="MN"/>
          <xsd:enumeration value="NA"/>
          <xsd:enumeration value="NV"/>
          <xsd:enumeration value="ND"/>
          <xsd:enumeration value="NR"/>
          <xsd:enumeration value="NG"/>
          <xsd:enumeration value="NE"/>
          <xsd:enumeration value="SE"/>
          <xsd:enumeration value="NO"/>
          <xsd:enumeration value="NN"/>
          <xsd:enumeration value="OC"/>
          <xsd:enumeration value="OJ"/>
          <xsd:enumeration value="OR"/>
          <xsd:enumeration value="OM"/>
          <xsd:enumeration value="OS"/>
          <xsd:enumeration value="PI"/>
          <xsd:enumeration value="PA"/>
          <xsd:enumeration value="FA"/>
          <xsd:enumeration value="PS"/>
          <xsd:enumeration value="QU"/>
          <xsd:enumeration value="RM"/>
          <xsd:enumeration value="RN"/>
          <xsd:enumeration value="RU"/>
          <xsd:enumeration value="SM"/>
          <xsd:enumeration value="SG"/>
          <xsd:enumeration value="SA"/>
          <xsd:enumeration value="SC"/>
          <xsd:enumeration value="SR"/>
          <xsd:enumeration value="SN"/>
          <xsd:enumeration value="II"/>
          <xsd:enumeration value="SD"/>
          <xsd:enumeration value="SI"/>
          <xsd:enumeration value="SO"/>
          <xsd:enumeration value="ST"/>
          <xsd:enumeration value="SU"/>
          <xsd:enumeration value="SW"/>
          <xsd:enumeration value="SS"/>
          <xsd:enumeration value="TL"/>
          <xsd:enumeration value="TY"/>
          <xsd:enumeration value="TG"/>
          <xsd:enumeration value="TA"/>
          <xsd:enumeration value="TT"/>
          <xsd:enumeration value="TE"/>
          <xsd:enumeration value="TH"/>
          <xsd:enumeration value="BO"/>
          <xsd:enumeration value="TI"/>
          <xsd:enumeration value="TO"/>
          <xsd:enumeration value="TS"/>
          <xsd:enumeration value="TN"/>
          <xsd:enumeration value="TK"/>
          <xsd:enumeration value="TW"/>
          <xsd:enumeration value="UG"/>
          <xsd:enumeration value="UK"/>
          <xsd:enumeration value="UR"/>
          <xsd:enumeration value="UZ"/>
          <xsd:enumeration value="VE"/>
          <xsd:enumeration value="VI"/>
          <xsd:enumeration value="VO"/>
          <xsd:enumeration value="WA"/>
          <xsd:enumeration value="CY"/>
          <xsd:enumeration value="FY"/>
          <xsd:enumeration value="WO"/>
          <xsd:enumeration value="XH"/>
          <xsd:enumeration value="YI"/>
          <xsd:enumeration value="YO"/>
          <xsd:enumeration value="ZA"/>
          <xsd:enumeration value="ZU"/>
        </xsd:restriction>
      </xsd:simpleType>
    </xsd:element>
    <xsd:element name="EC_Collab_Status" ma:index="15" ma:displayName="EC Status" ma:default="Not Started" ma:internalName="EC_Collab_Status">
      <xsd:simpleType>
        <xsd:restriction base="dms:Choice">
          <xsd:enumeration value="Not Started"/>
          <xsd:enumeration value="Draft"/>
          <xsd:enumeration value="Reviewed"/>
          <xsd:enumeration value="Scheduled"/>
          <xsd:enumeration value="Published"/>
          <xsd:enumeration value="Final"/>
          <xsd:enumeration value="Expir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9" ma:displayName="Author"/>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ma:index="8" ma:displayName="Subject"/>
        <xsd:element ref="dc:description" minOccurs="0" maxOccurs="1" ma:index="11" ma:displayName="Comments"/>
        <xsd:element name="keywords" minOccurs="0" maxOccurs="1" type="xsd:string" ma:index="1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2B00FE-7D60-4487-AE02-874CEA8196BE}">
  <ds:schemaRefs>
    <ds:schemaRef ds:uri="http://schemas.microsoft.com/sharepoint/v3/contenttype/forms"/>
  </ds:schemaRefs>
</ds:datastoreItem>
</file>

<file path=customXml/itemProps2.xml><?xml version="1.0" encoding="utf-8"?>
<ds:datastoreItem xmlns:ds="http://schemas.openxmlformats.org/officeDocument/2006/customXml" ds:itemID="{8857F278-E937-4AD0-B20F-CECE9F89DC4E}">
  <ds:schemaRefs>
    <ds:schemaRef ds:uri="http://purl.org/dc/elements/1.1/"/>
    <ds:schemaRef ds:uri="http://purl.org/dc/terms/"/>
    <ds:schemaRef ds:uri="http://schemas.microsoft.com/office/2006/documentManagement/types"/>
    <ds:schemaRef ds:uri="http://www.w3.org/XML/1998/namespace"/>
    <ds:schemaRef ds:uri="http://schemas.microsoft.com/sharepoint/v3/fields"/>
    <ds:schemaRef ds:uri="http://schemas.microsoft.com/office/2006/metadata/properties"/>
    <ds:schemaRef ds:uri="http://schemas.microsoft.com/office/infopath/2007/PartnerControls"/>
    <ds:schemaRef ds:uri="http://schemas.openxmlformats.org/package/2006/metadata/core-properties"/>
    <ds:schemaRef ds:uri="e723be74-0592-4959-a08c-890e9f601294"/>
    <ds:schemaRef ds:uri="http://purl.org/dc/dcmitype/"/>
  </ds:schemaRefs>
</ds:datastoreItem>
</file>

<file path=customXml/itemProps3.xml><?xml version="1.0" encoding="utf-8"?>
<ds:datastoreItem xmlns:ds="http://schemas.openxmlformats.org/officeDocument/2006/customXml" ds:itemID="{36E51952-A957-4DEE-ACDD-8D1AEF3A32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e723be74-0592-4959-a08c-890e9f6012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230</TotalTime>
  <Words>2148</Words>
  <Application>Microsoft Office PowerPoint</Application>
  <PresentationFormat>On-screen Show (4:3)</PresentationFormat>
  <Paragraphs>235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1_Blank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Yvonne (COMM-EXT)</dc:creator>
  <cp:lastModifiedBy>SANCHEZ JIMENEZ Manuel (ENER)</cp:lastModifiedBy>
  <cp:revision>543</cp:revision>
  <cp:lastPrinted>2017-01-30T15:00:16Z</cp:lastPrinted>
  <dcterms:created xsi:type="dcterms:W3CDTF">2016-10-04T13:07:29Z</dcterms:created>
  <dcterms:modified xsi:type="dcterms:W3CDTF">2017-04-14T18:27:03Z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0x010100258AA79CEB83498886A3A086811232500020C42ED1FDF0E6408A29CBB40EFCCB78</vt:lpwstr>
  </property>
</Properties>
</file>