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1" r:id="rId1"/>
  </p:sldMasterIdLst>
  <p:notesMasterIdLst>
    <p:notesMasterId r:id="rId3"/>
  </p:notesMasterIdLst>
  <p:sldIdLst>
    <p:sldId id="613" r:id="rId2"/>
  </p:sldIdLst>
  <p:sldSz cx="9144000" cy="6858000" type="screen4x3"/>
  <p:notesSz cx="6810375" cy="99425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ves Blondeel" initials="YB" lastIdx="8" clrIdx="0"/>
  <p:cmAuthor id="2" name="Luc Hindryckx" initials="LH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B2677"/>
    <a:srgbClr val="87C7DC"/>
    <a:srgbClr val="78E8F2"/>
    <a:srgbClr val="73F3FB"/>
    <a:srgbClr val="0B2345"/>
    <a:srgbClr val="7AE7F2"/>
    <a:srgbClr val="04617B"/>
    <a:srgbClr val="009DD9"/>
    <a:srgbClr val="E86E12"/>
    <a:srgbClr val="3850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76" autoAdjust="0"/>
    <p:restoredTop sz="95304" autoAdjust="0"/>
  </p:normalViewPr>
  <p:slideViewPr>
    <p:cSldViewPr>
      <p:cViewPr varScale="1">
        <p:scale>
          <a:sx n="94" d="100"/>
          <a:sy n="94" d="100"/>
        </p:scale>
        <p:origin x="1848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commentAuthors" Target="commentAuthors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7637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5BCDDDD-ED45-4178-931E-CAC375C70137}" type="datetimeFigureOut">
              <a:rPr lang="en-US"/>
              <a:pPr>
                <a:defRPr/>
              </a:pPr>
              <a:t>9/29/17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2695"/>
            <a:ext cx="544830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7637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6A541CE-0FE1-4A3C-B91F-6988910D40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7342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A541CE-0FE1-4A3C-B91F-6988910D40D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129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 smtClean="0">
                <a:solidFill>
                  <a:srgbClr val="DBF5F9">
                    <a:shade val="90000"/>
                  </a:srgbClr>
                </a:solidFill>
              </a:rPr>
              <a:t>02 October 2017</a:t>
            </a: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DBF5F9">
                    <a:shade val="90000"/>
                  </a:srgbClr>
                </a:solidFill>
              </a:rPr>
              <a:t>PEER Regulatory Roundtable on Bundled Products</a:t>
            </a: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C6888-8548-4076-9CC0-DC030B1DF2BE}" type="slidenum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pic>
        <p:nvPicPr>
          <p:cNvPr id="10" name="Picture 3" descr="ectalogo.gif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312738"/>
            <a:ext cx="86677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91098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 smtClean="0">
                <a:solidFill>
                  <a:srgbClr val="04617B">
                    <a:shade val="90000"/>
                  </a:srgbClr>
                </a:solidFill>
              </a:rPr>
              <a:t>02 October 2017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PEER Regulatory Roundtable on Bundled Products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21D04-7DCB-4A79-8626-F093A4E9F5FA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626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 smtClean="0">
                <a:solidFill>
                  <a:srgbClr val="04617B">
                    <a:shade val="90000"/>
                  </a:srgbClr>
                </a:solidFill>
              </a:rPr>
              <a:t>02 October 2017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PEER Regulatory Roundtable on Bundled Products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59AAE-ACAE-4D23-993D-AB0690117C98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571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 smtClean="0">
                <a:solidFill>
                  <a:srgbClr val="04617B">
                    <a:shade val="90000"/>
                  </a:srgbClr>
                </a:solidFill>
              </a:rPr>
              <a:t>02 October 2017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PEER Regulatory Roundtable on Bundled Products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7A12F-1E24-41FF-95EE-933374CA9CC7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pic>
        <p:nvPicPr>
          <p:cNvPr id="7" name="Picture 3" descr="ectalogo.g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312738"/>
            <a:ext cx="86677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9100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 smtClean="0">
                <a:solidFill>
                  <a:srgbClr val="DBF5F9">
                    <a:shade val="90000"/>
                  </a:srgbClr>
                </a:solidFill>
              </a:rPr>
              <a:t>02 October 2017</a:t>
            </a: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DBF5F9">
                    <a:shade val="90000"/>
                  </a:srgbClr>
                </a:solidFill>
              </a:rPr>
              <a:t>PEER Regulatory Roundtable on Bundled Products</a:t>
            </a: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9E8C7-BA37-41B0-BD77-BD0155BC0B99}" type="slidenum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189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 smtClean="0">
                <a:solidFill>
                  <a:srgbClr val="04617B">
                    <a:shade val="90000"/>
                  </a:srgbClr>
                </a:solidFill>
              </a:rPr>
              <a:t>02 October 2017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PEER Regulatory Roundtable on Bundled Products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82B8E-5C96-4DFE-9E62-016BC9E2A912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pic>
        <p:nvPicPr>
          <p:cNvPr id="8" name="Picture 3" descr="ectalogo.g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312738"/>
            <a:ext cx="86677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37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 smtClean="0">
                <a:solidFill>
                  <a:srgbClr val="04617B">
                    <a:shade val="90000"/>
                  </a:srgbClr>
                </a:solidFill>
              </a:rPr>
              <a:t>02 October 2017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PEER Regulatory Roundtable on Bundled Products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5C896-574A-44BE-B088-E22777AD0772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890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 smtClean="0">
                <a:solidFill>
                  <a:srgbClr val="04617B">
                    <a:shade val="90000"/>
                  </a:srgbClr>
                </a:solidFill>
              </a:rPr>
              <a:t>02 October 2017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PEER Regulatory Roundtable on Bundled Products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DE514-5680-4A99-8979-30F6FC5AE3A6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pic>
        <p:nvPicPr>
          <p:cNvPr id="6" name="Picture 3" descr="ectalogo.g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312738"/>
            <a:ext cx="86677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0432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 smtClean="0">
                <a:solidFill>
                  <a:srgbClr val="04617B">
                    <a:shade val="90000"/>
                  </a:srgbClr>
                </a:solidFill>
              </a:rPr>
              <a:t>02 October 2017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PEER Regulatory Roundtable on Bundled Products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E7A43-0BBF-4DA7-970C-ABA0B1D33580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pic>
        <p:nvPicPr>
          <p:cNvPr id="5" name="Picture 3" descr="ectalogo.g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312738"/>
            <a:ext cx="86677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939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 smtClean="0">
                <a:solidFill>
                  <a:srgbClr val="04617B">
                    <a:shade val="90000"/>
                  </a:srgbClr>
                </a:solidFill>
              </a:rPr>
              <a:t>02 October 2017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PEER Regulatory Roundtable on Bundled Products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9E6C6-91B4-4921-A5F1-39C602D1402B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499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 smtClean="0">
                <a:solidFill>
                  <a:srgbClr val="04617B">
                    <a:shade val="90000"/>
                  </a:srgbClr>
                </a:solidFill>
              </a:rPr>
              <a:t>02 October 2017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PEER Regulatory Roundtable on Bundled Products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4CDA3-6F45-4D88-8BF2-2976339A783D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472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BE" smtClean="0">
                <a:solidFill>
                  <a:srgbClr val="04617B">
                    <a:shade val="90000"/>
                  </a:srgbClr>
                </a:solidFill>
              </a:rPr>
              <a:t>02 October 2017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PEER Regulatory Roundtable on Bundled Products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99F4486-37A4-4523-A338-64F5BAD8DBB7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70077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 smtClean="0"/>
              <a:t>The rise of the bundled product business model in an increasingly digital and interconnected world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71637"/>
            <a:ext cx="8229600" cy="3294037"/>
          </a:xfrm>
        </p:spPr>
        <p:txBody>
          <a:bodyPr/>
          <a:lstStyle/>
          <a:p>
            <a:pPr>
              <a:buFont typeface="Wingdings" charset="2"/>
              <a:buChar char="Ø"/>
            </a:pPr>
            <a:r>
              <a:rPr lang="en-GB" sz="2000" dirty="0" smtClean="0"/>
              <a:t>Bundles are supply driven</a:t>
            </a:r>
          </a:p>
          <a:p>
            <a:pPr>
              <a:buFont typeface="Wingdings" charset="2"/>
              <a:buChar char="Ø"/>
            </a:pPr>
            <a:r>
              <a:rPr lang="en-GB" sz="2000" dirty="0" smtClean="0"/>
              <a:t>2 steps strategy</a:t>
            </a:r>
          </a:p>
          <a:p>
            <a:pPr lvl="1">
              <a:buFont typeface="Wingdings" charset="2"/>
              <a:buChar char="Ø"/>
            </a:pPr>
            <a:r>
              <a:rPr lang="en-GB" sz="1800" dirty="0" smtClean="0"/>
              <a:t>Discount if bundle</a:t>
            </a:r>
          </a:p>
          <a:p>
            <a:pPr lvl="1">
              <a:buFont typeface="Wingdings" charset="2"/>
              <a:buChar char="Ø"/>
            </a:pPr>
            <a:r>
              <a:rPr lang="en-GB" sz="1800" dirty="0" smtClean="0"/>
              <a:t>Price increase stand-alone products</a:t>
            </a:r>
          </a:p>
          <a:p>
            <a:pPr>
              <a:buFont typeface="Wingdings" charset="2"/>
              <a:buChar char="Ø"/>
            </a:pPr>
            <a:r>
              <a:rPr lang="en-GB" sz="2000" dirty="0" smtClean="0"/>
              <a:t>Competition issues: </a:t>
            </a:r>
          </a:p>
          <a:p>
            <a:pPr lvl="1">
              <a:buFont typeface="Wingdings" charset="2"/>
              <a:buChar char="Ø"/>
            </a:pPr>
            <a:r>
              <a:rPr lang="en-GB" sz="1800" dirty="0" smtClean="0"/>
              <a:t>Replicability</a:t>
            </a:r>
          </a:p>
          <a:p>
            <a:pPr lvl="1">
              <a:buFont typeface="Wingdings" charset="2"/>
              <a:buChar char="Ø"/>
            </a:pPr>
            <a:r>
              <a:rPr lang="en-GB" sz="1800" dirty="0" smtClean="0"/>
              <a:t>Customer lock in</a:t>
            </a:r>
            <a:endParaRPr lang="en-GB" sz="1800" dirty="0" smtClean="0"/>
          </a:p>
          <a:p>
            <a:pPr>
              <a:buFont typeface="Wingdings" charset="2"/>
              <a:buChar char="Ø"/>
            </a:pPr>
            <a:r>
              <a:rPr lang="en-GB" sz="2000" dirty="0" smtClean="0"/>
              <a:t>M2M, IOT definition of Electronic Communications Services in draft EECCC</a:t>
            </a:r>
            <a:endParaRPr lang="en-GB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BE" dirty="0" smtClean="0">
                <a:solidFill>
                  <a:srgbClr val="04617B">
                    <a:shade val="90000"/>
                  </a:srgbClr>
                </a:solidFill>
              </a:rPr>
              <a:t>02 </a:t>
            </a:r>
            <a:r>
              <a:rPr lang="fr-BE" dirty="0" err="1" smtClean="0">
                <a:solidFill>
                  <a:srgbClr val="04617B">
                    <a:shade val="90000"/>
                  </a:srgbClr>
                </a:solidFill>
              </a:rPr>
              <a:t>October</a:t>
            </a:r>
            <a:r>
              <a:rPr lang="fr-BE" dirty="0" smtClean="0">
                <a:solidFill>
                  <a:srgbClr val="04617B">
                    <a:shade val="90000"/>
                  </a:srgbClr>
                </a:solidFill>
              </a:rPr>
              <a:t> 2017</a:t>
            </a: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PEER Regulatory Roundtable on Bundled Products</a:t>
            </a: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F7A12F-1E24-41FF-95EE-933374CA9CC7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1520" y="5538849"/>
            <a:ext cx="6905972" cy="102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700"/>
              </a:lnSpc>
              <a:spcAft>
                <a:spcPts val="0"/>
              </a:spcAft>
            </a:pPr>
            <a:r>
              <a:rPr lang="fr-FR" b="1" dirty="0" smtClean="0">
                <a:solidFill>
                  <a:srgbClr val="000000"/>
                </a:solidFill>
                <a:latin typeface="+mn-lt"/>
                <a:ea typeface="Calibri" charset="0"/>
              </a:rPr>
              <a:t>Luc </a:t>
            </a:r>
            <a:r>
              <a:rPr lang="fr-FR" b="1" dirty="0">
                <a:solidFill>
                  <a:srgbClr val="000000"/>
                </a:solidFill>
                <a:latin typeface="+mn-lt"/>
                <a:ea typeface="Calibri" charset="0"/>
              </a:rPr>
              <a:t>Hindryckx </a:t>
            </a:r>
            <a:endParaRPr lang="fr-FR" dirty="0">
              <a:latin typeface="+mn-lt"/>
              <a:ea typeface="Calibri" charset="0"/>
              <a:cs typeface="Times New Roman" charset="0"/>
            </a:endParaRPr>
          </a:p>
          <a:p>
            <a:pPr>
              <a:lnSpc>
                <a:spcPts val="1700"/>
              </a:lnSpc>
              <a:spcAft>
                <a:spcPts val="0"/>
              </a:spcAft>
            </a:pPr>
            <a:r>
              <a:rPr lang="fr-FR" b="1" dirty="0" err="1">
                <a:solidFill>
                  <a:srgbClr val="000000"/>
                </a:solidFill>
                <a:latin typeface="+mn-lt"/>
                <a:ea typeface="Calibri" charset="0"/>
              </a:rPr>
              <a:t>Executive</a:t>
            </a:r>
            <a:r>
              <a:rPr lang="fr-FR" b="1" dirty="0">
                <a:solidFill>
                  <a:srgbClr val="000000"/>
                </a:solidFill>
                <a:latin typeface="+mn-lt"/>
                <a:ea typeface="Calibri" charset="0"/>
              </a:rPr>
              <a:t> </a:t>
            </a:r>
            <a:r>
              <a:rPr lang="fr-FR" b="1" dirty="0" err="1">
                <a:solidFill>
                  <a:srgbClr val="000000"/>
                </a:solidFill>
                <a:latin typeface="+mn-lt"/>
                <a:ea typeface="Calibri" charset="0"/>
              </a:rPr>
              <a:t>Director</a:t>
            </a:r>
            <a:r>
              <a:rPr lang="fr-FR" b="1" dirty="0">
                <a:solidFill>
                  <a:srgbClr val="000000"/>
                </a:solidFill>
                <a:latin typeface="+mn-lt"/>
                <a:ea typeface="Calibri" charset="0"/>
              </a:rPr>
              <a:t> </a:t>
            </a:r>
            <a:endParaRPr lang="fr-FR" dirty="0">
              <a:latin typeface="+mn-lt"/>
              <a:ea typeface="Calibri" charset="0"/>
              <a:cs typeface="Times New Roman" charset="0"/>
            </a:endParaRPr>
          </a:p>
          <a:p>
            <a:pPr>
              <a:lnSpc>
                <a:spcPts val="1700"/>
              </a:lnSpc>
              <a:spcAft>
                <a:spcPts val="0"/>
              </a:spcAft>
            </a:pPr>
            <a:r>
              <a:rPr lang="fr-FR" dirty="0" err="1">
                <a:solidFill>
                  <a:srgbClr val="000000"/>
                </a:solidFill>
                <a:latin typeface="+mn-lt"/>
                <a:ea typeface="Calibri" charset="0"/>
              </a:rPr>
              <a:t>European</a:t>
            </a:r>
            <a:r>
              <a:rPr lang="fr-FR" dirty="0">
                <a:solidFill>
                  <a:srgbClr val="000000"/>
                </a:solidFill>
                <a:latin typeface="+mn-lt"/>
                <a:ea typeface="Calibri" charset="0"/>
              </a:rPr>
              <a:t> </a:t>
            </a:r>
            <a:r>
              <a:rPr lang="fr-FR" dirty="0" err="1">
                <a:solidFill>
                  <a:srgbClr val="000000"/>
                </a:solidFill>
                <a:latin typeface="+mn-lt"/>
                <a:ea typeface="Calibri" charset="0"/>
              </a:rPr>
              <a:t>Competitive</a:t>
            </a:r>
            <a:r>
              <a:rPr lang="fr-FR" dirty="0">
                <a:solidFill>
                  <a:srgbClr val="000000"/>
                </a:solidFill>
                <a:latin typeface="+mn-lt"/>
                <a:ea typeface="Calibri" charset="0"/>
              </a:rPr>
              <a:t> </a:t>
            </a:r>
            <a:r>
              <a:rPr lang="fr-FR" dirty="0" err="1">
                <a:solidFill>
                  <a:srgbClr val="000000"/>
                </a:solidFill>
                <a:latin typeface="+mn-lt"/>
                <a:ea typeface="Calibri" charset="0"/>
              </a:rPr>
              <a:t>Telecommunications</a:t>
            </a:r>
            <a:r>
              <a:rPr lang="fr-FR" dirty="0">
                <a:solidFill>
                  <a:srgbClr val="000000"/>
                </a:solidFill>
                <a:latin typeface="+mn-lt"/>
                <a:ea typeface="Calibri" charset="0"/>
              </a:rPr>
              <a:t> </a:t>
            </a:r>
            <a:r>
              <a:rPr lang="fr-FR" dirty="0" smtClean="0">
                <a:solidFill>
                  <a:srgbClr val="000000"/>
                </a:solidFill>
                <a:latin typeface="+mn-lt"/>
                <a:ea typeface="Calibri" charset="0"/>
              </a:rPr>
              <a:t>Association </a:t>
            </a:r>
            <a:endParaRPr lang="fr-FR" dirty="0">
              <a:latin typeface="+mn-lt"/>
              <a:ea typeface="Calibri" charset="0"/>
              <a:cs typeface="Times New Roman" charset="0"/>
            </a:endParaRPr>
          </a:p>
          <a:p>
            <a:pPr>
              <a:spcAft>
                <a:spcPts val="0"/>
              </a:spcAft>
            </a:pPr>
            <a:r>
              <a:rPr lang="fr-FR" dirty="0">
                <a:latin typeface="+mn-lt"/>
                <a:ea typeface="Calibri" charset="0"/>
                <a:cs typeface="Times New Roman" charset="0"/>
              </a:rPr>
              <a:t> </a:t>
            </a:r>
            <a:endParaRPr lang="fr-FR" dirty="0">
              <a:effectLst/>
              <a:latin typeface="+mn-lt"/>
              <a:ea typeface="Calibri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92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20872</TotalTime>
  <Words>66</Words>
  <Application>Microsoft Macintosh PowerPoint</Application>
  <PresentationFormat>Présentation à l'écran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Calibri</vt:lpstr>
      <vt:lpstr>Times New Roman</vt:lpstr>
      <vt:lpstr>Wingdings</vt:lpstr>
      <vt:lpstr>Wingdings 2</vt:lpstr>
      <vt:lpstr>Arial</vt:lpstr>
      <vt:lpstr>2_Flow</vt:lpstr>
      <vt:lpstr>The rise of the bundled product business model in an increasingly digital and interconnected world </vt:lpstr>
    </vt:vector>
  </TitlesOfParts>
  <Company>Hewlett-Packard</Company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mbenson@ectaportal.com</dc:creator>
  <cp:lastModifiedBy>Luc Hindryckx</cp:lastModifiedBy>
  <cp:revision>1113</cp:revision>
  <cp:lastPrinted>2017-01-22T20:31:59Z</cp:lastPrinted>
  <dcterms:created xsi:type="dcterms:W3CDTF">2010-01-03T17:51:05Z</dcterms:created>
  <dcterms:modified xsi:type="dcterms:W3CDTF">2017-09-29T19:13:55Z</dcterms:modified>
</cp:coreProperties>
</file>