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92" r:id="rId2"/>
    <p:sldMasterId id="2147483694" r:id="rId3"/>
    <p:sldMasterId id="2147483696" r:id="rId4"/>
    <p:sldMasterId id="2147483682" r:id="rId5"/>
    <p:sldMasterId id="2147483684" r:id="rId6"/>
    <p:sldMasterId id="2147483686" r:id="rId7"/>
    <p:sldMasterId id="2147483688" r:id="rId8"/>
    <p:sldMasterId id="2147483690" r:id="rId9"/>
    <p:sldMasterId id="2147483702" r:id="rId10"/>
    <p:sldMasterId id="2147483704" r:id="rId11"/>
    <p:sldMasterId id="2147483700" r:id="rId12"/>
    <p:sldMasterId id="2147483706" r:id="rId13"/>
    <p:sldMasterId id="2147483710" r:id="rId14"/>
    <p:sldMasterId id="2147483698" r:id="rId15"/>
  </p:sldMasterIdLst>
  <p:notesMasterIdLst>
    <p:notesMasterId r:id="rId40"/>
  </p:notesMasterIdLst>
  <p:handoutMasterIdLst>
    <p:handoutMasterId r:id="rId41"/>
  </p:handoutMasterIdLst>
  <p:sldIdLst>
    <p:sldId id="257" r:id="rId16"/>
    <p:sldId id="261" r:id="rId17"/>
    <p:sldId id="276" r:id="rId18"/>
    <p:sldId id="277" r:id="rId19"/>
    <p:sldId id="278" r:id="rId20"/>
    <p:sldId id="29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65" r:id="rId39"/>
  </p:sldIdLst>
  <p:sldSz cx="12193588" cy="6858000"/>
  <p:notesSz cx="6858000" cy="9144000"/>
  <p:defaultTextStyle>
    <a:defPPr>
      <a:defRPr lang="it-IT"/>
    </a:defPPr>
    <a:lvl1pPr marL="0" algn="l" defTabSz="914343" rtl="0" eaLnBrk="1" latinLnBrk="0" hangingPunct="1">
      <a:defRPr sz="1800" kern="1200">
        <a:solidFill>
          <a:schemeClr val="tx1"/>
        </a:solidFill>
        <a:latin typeface="+mn-lt"/>
        <a:ea typeface="+mn-ea"/>
        <a:cs typeface="+mn-cs"/>
      </a:defRPr>
    </a:lvl1pPr>
    <a:lvl2pPr marL="457171"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5" algn="l" defTabSz="914343" rtl="0" eaLnBrk="1" latinLnBrk="0" hangingPunct="1">
      <a:defRPr sz="1800" kern="1200">
        <a:solidFill>
          <a:schemeClr val="tx1"/>
        </a:solidFill>
        <a:latin typeface="+mn-lt"/>
        <a:ea typeface="+mn-ea"/>
        <a:cs typeface="+mn-cs"/>
      </a:defRPr>
    </a:lvl5pPr>
    <a:lvl6pPr marL="2285858"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94777"/>
  </p:normalViewPr>
  <p:slideViewPr>
    <p:cSldViewPr snapToGrid="0" snapToObjects="1">
      <p:cViewPr varScale="1">
        <p:scale>
          <a:sx n="106" d="100"/>
          <a:sy n="106" d="100"/>
        </p:scale>
        <p:origin x="71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3" d="100"/>
          <a:sy n="163" d="100"/>
        </p:scale>
        <p:origin x="36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Open Sans" panose="020B0606030504020204" pitchFamily="34" charset="0"/>
                    <a:ea typeface="Open Sans" panose="020B0606030504020204" pitchFamily="34" charset="0"/>
                    <a:cs typeface="Open Sans" panose="020B0606030504020204" pitchFamily="34" charset="0"/>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Feuil1!$C$15:$C$17</c:f>
              <c:strCache>
                <c:ptCount val="3"/>
                <c:pt idx="0">
                  <c:v>Personalised savings tip</c:v>
                </c:pt>
                <c:pt idx="1">
                  <c:v>Comparisons with previous period</c:v>
                </c:pt>
                <c:pt idx="2">
                  <c:v>Similar household comparisons</c:v>
                </c:pt>
              </c:strCache>
            </c:strRef>
          </c:cat>
          <c:val>
            <c:numRef>
              <c:f>Feuil1!$D$15:$D$17</c:f>
              <c:numCache>
                <c:formatCode>0%</c:formatCode>
                <c:ptCount val="3"/>
                <c:pt idx="0">
                  <c:v>0.74</c:v>
                </c:pt>
                <c:pt idx="1">
                  <c:v>0.69</c:v>
                </c:pt>
                <c:pt idx="2">
                  <c:v>0.5</c:v>
                </c:pt>
              </c:numCache>
            </c:numRef>
          </c:val>
          <c:extLst>
            <c:ext xmlns:c16="http://schemas.microsoft.com/office/drawing/2014/chart" uri="{C3380CC4-5D6E-409C-BE32-E72D297353CC}">
              <c16:uniqueId val="{00000000-8455-CE44-81CE-F8E880173F59}"/>
            </c:ext>
          </c:extLst>
        </c:ser>
        <c:dLbls>
          <c:showLegendKey val="0"/>
          <c:showVal val="0"/>
          <c:showCatName val="0"/>
          <c:showSerName val="0"/>
          <c:showPercent val="0"/>
          <c:showBubbleSize val="0"/>
        </c:dLbls>
        <c:gapWidth val="182"/>
        <c:axId val="581492383"/>
        <c:axId val="542088719"/>
      </c:barChart>
      <c:catAx>
        <c:axId val="581492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Open Sans" panose="020B0606030504020204" pitchFamily="34" charset="0"/>
                <a:ea typeface="Open Sans" panose="020B0606030504020204" pitchFamily="34" charset="0"/>
                <a:cs typeface="Open Sans" panose="020B0606030504020204" pitchFamily="34" charset="0"/>
              </a:defRPr>
            </a:pPr>
            <a:endParaRPr lang="en-IT"/>
          </a:p>
        </c:txPr>
        <c:crossAx val="542088719"/>
        <c:crosses val="autoZero"/>
        <c:auto val="1"/>
        <c:lblAlgn val="ctr"/>
        <c:lblOffset val="100"/>
        <c:noMultiLvlLbl val="0"/>
      </c:catAx>
      <c:valAx>
        <c:axId val="542088719"/>
        <c:scaling>
          <c:orientation val="minMax"/>
        </c:scaling>
        <c:delete val="1"/>
        <c:axPos val="b"/>
        <c:numFmt formatCode="0%" sourceLinked="1"/>
        <c:majorTickMark val="none"/>
        <c:minorTickMark val="none"/>
        <c:tickLblPos val="nextTo"/>
        <c:crossAx val="581492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Feuil1!$C$4:$C$9</cx:f>
        <cx:lvl ptCount="6">
          <cx:pt idx="0">It is easy to find the information that I need</cx:pt>
          <cx:pt idx="1">Bills provide all the information I need</cx:pt>
          <cx:pt idx="2">Bills are clear and easy to understand
</cx:pt>
          <cx:pt idx="3">Bills use plain and unambiguous language
</cx:pt>
          <cx:pt idx="4">It is easy to compare the information in my bill with information in energy offers</cx:pt>
          <cx:pt idx="5">Bills contain too much information</cx:pt>
        </cx:lvl>
      </cx:strDim>
      <cx:numDim type="val">
        <cx:f>Feuil1!$D$4:$D$9</cx:f>
        <cx:lvl ptCount="6" formatCode="0%">
          <cx:pt idx="0">0.46000000000000002</cx:pt>
          <cx:pt idx="1">0.46000000000000002</cx:pt>
          <cx:pt idx="2">0.41999999999999998</cx:pt>
          <cx:pt idx="3">0.40000000000000002</cx:pt>
          <cx:pt idx="4">0.34000000000000002</cx:pt>
          <cx:pt idx="5">0.27000000000000002</cx:pt>
        </cx:lvl>
      </cx:numDim>
    </cx:data>
  </cx:chartData>
  <cx:chart>
    <cx:plotArea>
      <cx:plotAreaRegion>
        <cx:series layoutId="funnel" uniqueId="{8F1DAAC5-53C1-2C4E-80B4-7FAE54D2BB59}">
          <cx:spPr>
            <a:solidFill>
              <a:schemeClr val="accent6"/>
            </a:solidFill>
          </cx:spPr>
          <cx:dataPt idx="3"/>
          <cx:dataLabels>
            <cx:txPr>
              <a:bodyPr vertOverflow="overflow" horzOverflow="overflow" wrap="square" lIns="0" tIns="0" rIns="0" bIns="0"/>
              <a:lstStyle/>
              <a:p>
                <a:pPr algn="ctr" rtl="0">
                  <a:defRPr sz="1400" b="0" i="0">
                    <a:solidFill>
                      <a:srgbClr val="595959"/>
                    </a:solidFill>
                    <a:latin typeface="Open Sans" panose="020B0606030504020204" pitchFamily="34" charset="0"/>
                    <a:ea typeface="Open Sans" panose="020B0606030504020204" pitchFamily="34" charset="0"/>
                    <a:cs typeface="Open Sans" panose="020B0606030504020204" pitchFamily="34" charset="0"/>
                  </a:defRPr>
                </a:pPr>
                <a:endParaRPr lang="fr-IT" sz="1400">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dataLabels>
          <cx:dataId val="0"/>
        </cx:series>
      </cx:plotAreaRegion>
      <cx:axis id="0">
        <cx:catScaling gapWidth="0.0599999987"/>
        <cx:majorTickMarks type="out"/>
        <cx:tickLabels/>
        <cx:spPr>
          <a:ln w="25400">
            <a:solidFill>
              <a:schemeClr val="tx1"/>
            </a:solidFill>
          </a:ln>
        </cx:spPr>
        <cx:txPr>
          <a:bodyPr vertOverflow="overflow" horzOverflow="overflow" wrap="square" lIns="0" tIns="0" rIns="0" bIns="0"/>
          <a:lstStyle/>
          <a:p>
            <a:pPr algn="ctr" rtl="0">
              <a:defRPr sz="1600" b="0" i="0">
                <a:solidFill>
                  <a:srgbClr val="002060"/>
                </a:solidFill>
                <a:latin typeface="Open Sans" panose="020B0606030504020204" pitchFamily="34" charset="0"/>
                <a:ea typeface="Open Sans" panose="020B0606030504020204" pitchFamily="34" charset="0"/>
                <a:cs typeface="Open Sans" panose="020B0606030504020204" pitchFamily="34" charset="0"/>
              </a:defRPr>
            </a:pPr>
            <a:endParaRPr lang="fr-IT" sz="1600">
              <a:solidFill>
                <a:srgbClr val="002060"/>
              </a:solidFill>
              <a:latin typeface="Open Sans" panose="020B0606030504020204" pitchFamily="34" charset="0"/>
              <a:ea typeface="Open Sans" panose="020B0606030504020204" pitchFamily="34" charset="0"/>
              <a:cs typeface="Open Sans" panose="020B0606030504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3B7BD-6E39-314B-B923-1E0A2E7E8065}" type="doc">
      <dgm:prSet loTypeId="urn:microsoft.com/office/officeart/2005/8/layout/hierarchy4" loCatId="relationship" qsTypeId="urn:microsoft.com/office/officeart/2005/8/quickstyle/simple1" qsCatId="simple" csTypeId="urn:microsoft.com/office/officeart/2005/8/colors/accent0_3" csCatId="mainScheme" phldr="1"/>
      <dgm:spPr/>
      <dgm:t>
        <a:bodyPr/>
        <a:lstStyle/>
        <a:p>
          <a:endParaRPr lang="fr-FR"/>
        </a:p>
      </dgm:t>
    </dgm:pt>
    <dgm:pt modelId="{8281C247-54DE-254F-B12E-BD10C7BAAC1C}">
      <dgm:prSet custT="1"/>
      <dgm:spPr/>
      <dgm:t>
        <a:bodyPr/>
        <a:lstStyle/>
        <a:p>
          <a:r>
            <a:rPr lang="en-US" sz="1800" b="0" i="0" baseline="0" dirty="0">
              <a:latin typeface="Open Sans" panose="020B0606030504020204" pitchFamily="34" charset="0"/>
              <a:ea typeface="Open Sans" panose="020B0606030504020204" pitchFamily="34" charset="0"/>
              <a:cs typeface="Open Sans" panose="020B0606030504020204" pitchFamily="34" charset="0"/>
            </a:rPr>
            <a:t>Based on the provisions of the </a:t>
          </a:r>
          <a:r>
            <a:rPr lang="en-US" sz="1800" b="0" i="0" baseline="0" dirty="0" err="1">
              <a:latin typeface="Open Sans" panose="020B0606030504020204" pitchFamily="34" charset="0"/>
              <a:ea typeface="Open Sans" panose="020B0606030504020204" pitchFamily="34" charset="0"/>
              <a:cs typeface="Open Sans" panose="020B0606030504020204" pitchFamily="34" charset="0"/>
            </a:rPr>
            <a:t>Cpe</a:t>
          </a:r>
          <a:r>
            <a:rPr lang="en-US" sz="1800" b="0" i="0" baseline="0" dirty="0">
              <a:latin typeface="Open Sans" panose="020B0606030504020204" pitchFamily="34" charset="0"/>
              <a:ea typeface="Open Sans" panose="020B0606030504020204" pitchFamily="34" charset="0"/>
              <a:cs typeface="Open Sans" panose="020B0606030504020204" pitchFamily="34" charset="0"/>
            </a:rPr>
            <a:t> the supplier </a:t>
          </a:r>
          <a:r>
            <a:rPr lang="en-US" sz="1800" b="0" i="0" baseline="0" dirty="0" err="1">
              <a:latin typeface="Open Sans" panose="020B0606030504020204" pitchFamily="34" charset="0"/>
              <a:ea typeface="Open Sans" panose="020B0606030504020204" pitchFamily="34" charset="0"/>
              <a:cs typeface="Open Sans" panose="020B0606030504020204" pitchFamily="34" charset="0"/>
            </a:rPr>
            <a:t>jas</a:t>
          </a:r>
          <a:r>
            <a:rPr lang="en-US" sz="1800" b="0" i="0" baseline="0" dirty="0">
              <a:latin typeface="Open Sans" panose="020B0606030504020204" pitchFamily="34" charset="0"/>
              <a:ea typeface="Open Sans" panose="020B0606030504020204" pitchFamily="34" charset="0"/>
              <a:cs typeface="Open Sans" panose="020B0606030504020204" pitchFamily="34" charset="0"/>
            </a:rPr>
            <a:t> to:</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AAB7AAB1-0FA4-E04D-A783-E14C3ECF0364}" type="parTrans" cxnId="{B45450A2-D2B4-8948-96E9-8751FCF81D24}">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71622012-CE54-E64D-B7D0-C06F87143A73}" type="sibTrans" cxnId="{B45450A2-D2B4-8948-96E9-8751FCF81D24}">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4DEE0A57-7420-FF40-A384-AA60CD798FAD}">
      <dgm:prSet custT="1"/>
      <dgm:spPr/>
      <dgm:t>
        <a:bodyPr/>
        <a:lstStyle/>
        <a:p>
          <a:r>
            <a:rPr lang="en-US" sz="1600" b="0" i="0" baseline="0" dirty="0">
              <a:latin typeface="Open Sans" panose="020B0606030504020204" pitchFamily="34" charset="0"/>
              <a:ea typeface="Open Sans" panose="020B0606030504020204" pitchFamily="34" charset="0"/>
              <a:cs typeface="Open Sans" panose="020B0606030504020204" pitchFamily="34" charset="0"/>
            </a:rPr>
            <a:t>follow the principles and rules when developing and/or amending their billing processes and billing systems and processes.</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48655F4F-6F93-5841-8B73-FBC8A0F0393A}" type="parTrans" cxnId="{ECF3F851-F04C-184F-8F63-60375256E5C7}">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6F804BBA-637B-D44A-8607-437A77154A4F}" type="sibTrans" cxnId="{ECF3F851-F04C-184F-8F63-60375256E5C7}">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1649B6B7-D2C7-0545-A969-2EC05C9890B9}">
      <dgm:prSet custT="1"/>
      <dgm:spPr/>
      <dgm:t>
        <a:bodyPr/>
        <a:lstStyle/>
        <a:p>
          <a:r>
            <a:rPr lang="en-US" sz="1800" b="0" i="0" baseline="0">
              <a:latin typeface="Open Sans" panose="020B0606030504020204" pitchFamily="34" charset="0"/>
              <a:ea typeface="Open Sans" panose="020B0606030504020204" pitchFamily="34" charset="0"/>
              <a:cs typeface="Open Sans" panose="020B0606030504020204" pitchFamily="34" charset="0"/>
            </a:rPr>
            <a:t>provide timely and correct information.</a:t>
          </a:r>
          <a:endParaRPr lang="fr-IT" sz="1800">
            <a:latin typeface="Open Sans" panose="020B0606030504020204" pitchFamily="34" charset="0"/>
            <a:ea typeface="Open Sans" panose="020B0606030504020204" pitchFamily="34" charset="0"/>
            <a:cs typeface="Open Sans" panose="020B0606030504020204" pitchFamily="34" charset="0"/>
          </a:endParaRPr>
        </a:p>
      </dgm:t>
    </dgm:pt>
    <dgm:pt modelId="{83D871E4-9666-6D4C-BC2C-87B6275BDE92}" type="parTrans" cxnId="{BC4417F1-5225-DF40-A9BB-85AFE879B0DB}">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CD154033-A05F-8242-A39B-16D54F550323}" type="sibTrans" cxnId="{BC4417F1-5225-DF40-A9BB-85AFE879B0DB}">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344FEE5E-0768-6842-89BF-4949D6505BBC}">
      <dgm:prSet custT="1"/>
      <dgm:spPr/>
      <dgm:t>
        <a:bodyPr/>
        <a:lstStyle/>
        <a:p>
          <a:r>
            <a:rPr lang="en-US" sz="1800" b="0" i="0" baseline="0">
              <a:latin typeface="Open Sans" panose="020B0606030504020204" pitchFamily="34" charset="0"/>
              <a:ea typeface="Open Sans" panose="020B0606030504020204" pitchFamily="34" charset="0"/>
              <a:cs typeface="Open Sans" panose="020B0606030504020204" pitchFamily="34" charset="0"/>
            </a:rPr>
            <a:t>provide appropriate detail on energy use and energy savings in consumer bills.</a:t>
          </a:r>
          <a:endParaRPr lang="fr-IT" sz="1800">
            <a:latin typeface="Open Sans" panose="020B0606030504020204" pitchFamily="34" charset="0"/>
            <a:ea typeface="Open Sans" panose="020B0606030504020204" pitchFamily="34" charset="0"/>
            <a:cs typeface="Open Sans" panose="020B0606030504020204" pitchFamily="34" charset="0"/>
          </a:endParaRPr>
        </a:p>
      </dgm:t>
    </dgm:pt>
    <dgm:pt modelId="{8DC3D3B6-1B88-014D-8B76-5D70E9CC28B1}" type="parTrans" cxnId="{3E7874CD-3D2D-2240-99C5-DB011E0DADB6}">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FF5D3F88-9E5F-C542-8613-4B4F7E22B762}" type="sibTrans" cxnId="{3E7874CD-3D2D-2240-99C5-DB011E0DADB6}">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C2439E6B-260A-3E4F-A76E-93E2A88126E4}">
      <dgm:prSet custT="1"/>
      <dgm:spPr/>
      <dgm:t>
        <a:bodyPr/>
        <a:lstStyle/>
        <a:p>
          <a:r>
            <a:rPr lang="en-US" sz="1800" b="0" i="0" baseline="0">
              <a:latin typeface="Open Sans" panose="020B0606030504020204" pitchFamily="34" charset="0"/>
              <a:ea typeface="Open Sans" panose="020B0606030504020204" pitchFamily="34" charset="0"/>
              <a:cs typeface="Open Sans" panose="020B0606030504020204" pitchFamily="34" charset="0"/>
            </a:rPr>
            <a:t>to offer more value-added services to their clients.</a:t>
          </a:r>
          <a:endParaRPr lang="fr-IT" sz="1800">
            <a:latin typeface="Open Sans" panose="020B0606030504020204" pitchFamily="34" charset="0"/>
            <a:ea typeface="Open Sans" panose="020B0606030504020204" pitchFamily="34" charset="0"/>
            <a:cs typeface="Open Sans" panose="020B0606030504020204" pitchFamily="34" charset="0"/>
          </a:endParaRPr>
        </a:p>
      </dgm:t>
    </dgm:pt>
    <dgm:pt modelId="{0512435F-517F-344E-ABDF-A2FD31819846}" type="parTrans" cxnId="{01E05388-02BF-094A-858C-32A91451415F}">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8438C041-638F-B847-BD85-BF17D0A240E6}" type="sibTrans" cxnId="{01E05388-02BF-094A-858C-32A91451415F}">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8D3AD1C4-6CFD-304D-82B0-EBD490817D63}">
      <dgm:prSet custT="1"/>
      <dgm:spPr/>
      <dgm:t>
        <a:bodyPr/>
        <a:lstStyle/>
        <a:p>
          <a:r>
            <a:rPr lang="en-US" sz="1800" b="0" i="0" baseline="0">
              <a:latin typeface="Open Sans" panose="020B0606030504020204" pitchFamily="34" charset="0"/>
              <a:ea typeface="Open Sans" panose="020B0606030504020204" pitchFamily="34" charset="0"/>
              <a:cs typeface="Open Sans" panose="020B0606030504020204" pitchFamily="34" charset="0"/>
            </a:rPr>
            <a:t>develop Free services as for consumer switch.  </a:t>
          </a:r>
          <a:endParaRPr lang="fr-IT" sz="1800">
            <a:latin typeface="Open Sans" panose="020B0606030504020204" pitchFamily="34" charset="0"/>
            <a:ea typeface="Open Sans" panose="020B0606030504020204" pitchFamily="34" charset="0"/>
            <a:cs typeface="Open Sans" panose="020B0606030504020204" pitchFamily="34" charset="0"/>
          </a:endParaRPr>
        </a:p>
      </dgm:t>
    </dgm:pt>
    <dgm:pt modelId="{ABABEE00-2D25-FC40-AC9A-415BC0418037}" type="parTrans" cxnId="{0F00C9E4-86FC-374E-9BB5-69A1A9A14C34}">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746ED8A1-ACAC-6248-B349-8D6352D33B9D}" type="sibTrans" cxnId="{0F00C9E4-86FC-374E-9BB5-69A1A9A14C34}">
      <dgm:prSet/>
      <dgm:spPr/>
      <dgm:t>
        <a:bodyPr/>
        <a:lstStyle/>
        <a:p>
          <a:endParaRPr lang="fr-FR" sz="1800">
            <a:solidFill>
              <a:srgbClr val="002060"/>
            </a:solidFill>
            <a:latin typeface="Open Sans" panose="020B0606030504020204" pitchFamily="34" charset="0"/>
            <a:ea typeface="Open Sans" panose="020B0606030504020204" pitchFamily="34" charset="0"/>
            <a:cs typeface="Open Sans" panose="020B0606030504020204" pitchFamily="34" charset="0"/>
          </a:endParaRPr>
        </a:p>
      </dgm:t>
    </dgm:pt>
    <dgm:pt modelId="{6031EE7B-660B-A148-91A5-2BF0CA051C0C}" type="pres">
      <dgm:prSet presAssocID="{2293B7BD-6E39-314B-B923-1E0A2E7E8065}" presName="Name0" presStyleCnt="0">
        <dgm:presLayoutVars>
          <dgm:chPref val="1"/>
          <dgm:dir/>
          <dgm:animOne val="branch"/>
          <dgm:animLvl val="lvl"/>
          <dgm:resizeHandles/>
        </dgm:presLayoutVars>
      </dgm:prSet>
      <dgm:spPr/>
    </dgm:pt>
    <dgm:pt modelId="{F7072780-5A22-3F4E-A7E1-86342DD80848}" type="pres">
      <dgm:prSet presAssocID="{8281C247-54DE-254F-B12E-BD10C7BAAC1C}" presName="vertOne" presStyleCnt="0"/>
      <dgm:spPr/>
    </dgm:pt>
    <dgm:pt modelId="{4A6DCCB1-7E0B-F442-8BAC-7A9FF51BFAD2}" type="pres">
      <dgm:prSet presAssocID="{8281C247-54DE-254F-B12E-BD10C7BAAC1C}" presName="txOne" presStyleLbl="node0" presStyleIdx="0" presStyleCnt="1" custScaleY="26337">
        <dgm:presLayoutVars>
          <dgm:chPref val="3"/>
        </dgm:presLayoutVars>
      </dgm:prSet>
      <dgm:spPr/>
    </dgm:pt>
    <dgm:pt modelId="{928FCEB3-376D-6D4A-AC69-29A878FE3D73}" type="pres">
      <dgm:prSet presAssocID="{8281C247-54DE-254F-B12E-BD10C7BAAC1C}" presName="parTransOne" presStyleCnt="0"/>
      <dgm:spPr/>
    </dgm:pt>
    <dgm:pt modelId="{3C66889E-ED36-9A41-9F12-168EBA5AA75A}" type="pres">
      <dgm:prSet presAssocID="{8281C247-54DE-254F-B12E-BD10C7BAAC1C}" presName="horzOne" presStyleCnt="0"/>
      <dgm:spPr/>
    </dgm:pt>
    <dgm:pt modelId="{4A2A6687-30BF-8C49-8E8F-047C06E41124}" type="pres">
      <dgm:prSet presAssocID="{4DEE0A57-7420-FF40-A384-AA60CD798FAD}" presName="vertTwo" presStyleCnt="0"/>
      <dgm:spPr/>
    </dgm:pt>
    <dgm:pt modelId="{BF0164D9-9EAF-0247-A4B5-390E7D516AC3}" type="pres">
      <dgm:prSet presAssocID="{4DEE0A57-7420-FF40-A384-AA60CD798FAD}" presName="txTwo" presStyleLbl="node2" presStyleIdx="0" presStyleCnt="5">
        <dgm:presLayoutVars>
          <dgm:chPref val="3"/>
        </dgm:presLayoutVars>
      </dgm:prSet>
      <dgm:spPr/>
    </dgm:pt>
    <dgm:pt modelId="{1081C648-7463-D747-8EC3-E4EDF345C38F}" type="pres">
      <dgm:prSet presAssocID="{4DEE0A57-7420-FF40-A384-AA60CD798FAD}" presName="horzTwo" presStyleCnt="0"/>
      <dgm:spPr/>
    </dgm:pt>
    <dgm:pt modelId="{DB85E1BF-85F8-AE4E-94CF-E9BEEC98A8D5}" type="pres">
      <dgm:prSet presAssocID="{6F804BBA-637B-D44A-8607-437A77154A4F}" presName="sibSpaceTwo" presStyleCnt="0"/>
      <dgm:spPr/>
    </dgm:pt>
    <dgm:pt modelId="{523E1812-7630-0648-86A9-C0E0EB1A2232}" type="pres">
      <dgm:prSet presAssocID="{1649B6B7-D2C7-0545-A969-2EC05C9890B9}" presName="vertTwo" presStyleCnt="0"/>
      <dgm:spPr/>
    </dgm:pt>
    <dgm:pt modelId="{08AED53B-6BFB-BE40-A031-F4DD87EF1AD9}" type="pres">
      <dgm:prSet presAssocID="{1649B6B7-D2C7-0545-A969-2EC05C9890B9}" presName="txTwo" presStyleLbl="node2" presStyleIdx="1" presStyleCnt="5">
        <dgm:presLayoutVars>
          <dgm:chPref val="3"/>
        </dgm:presLayoutVars>
      </dgm:prSet>
      <dgm:spPr/>
    </dgm:pt>
    <dgm:pt modelId="{7895E8F7-9551-4943-8391-4270939D753D}" type="pres">
      <dgm:prSet presAssocID="{1649B6B7-D2C7-0545-A969-2EC05C9890B9}" presName="horzTwo" presStyleCnt="0"/>
      <dgm:spPr/>
    </dgm:pt>
    <dgm:pt modelId="{D3B93FAE-329F-AB47-8EA1-5FFC84D4CDD1}" type="pres">
      <dgm:prSet presAssocID="{CD154033-A05F-8242-A39B-16D54F550323}" presName="sibSpaceTwo" presStyleCnt="0"/>
      <dgm:spPr/>
    </dgm:pt>
    <dgm:pt modelId="{23EAD0F9-167E-DA4E-97C0-563E935A03D7}" type="pres">
      <dgm:prSet presAssocID="{344FEE5E-0768-6842-89BF-4949D6505BBC}" presName="vertTwo" presStyleCnt="0"/>
      <dgm:spPr/>
    </dgm:pt>
    <dgm:pt modelId="{261DDB2F-23BE-3B4A-8577-DB466EB0D44D}" type="pres">
      <dgm:prSet presAssocID="{344FEE5E-0768-6842-89BF-4949D6505BBC}" presName="txTwo" presStyleLbl="node2" presStyleIdx="2" presStyleCnt="5">
        <dgm:presLayoutVars>
          <dgm:chPref val="3"/>
        </dgm:presLayoutVars>
      </dgm:prSet>
      <dgm:spPr/>
    </dgm:pt>
    <dgm:pt modelId="{8AB0C206-37C2-3C45-8497-A7F32F1AF9CD}" type="pres">
      <dgm:prSet presAssocID="{344FEE5E-0768-6842-89BF-4949D6505BBC}" presName="horzTwo" presStyleCnt="0"/>
      <dgm:spPr/>
    </dgm:pt>
    <dgm:pt modelId="{30B84BF5-6821-E741-8EA4-EE8D3CF948C9}" type="pres">
      <dgm:prSet presAssocID="{FF5D3F88-9E5F-C542-8613-4B4F7E22B762}" presName="sibSpaceTwo" presStyleCnt="0"/>
      <dgm:spPr/>
    </dgm:pt>
    <dgm:pt modelId="{F17BDE52-9F9B-0944-A354-2DD194512B30}" type="pres">
      <dgm:prSet presAssocID="{C2439E6B-260A-3E4F-A76E-93E2A88126E4}" presName="vertTwo" presStyleCnt="0"/>
      <dgm:spPr/>
    </dgm:pt>
    <dgm:pt modelId="{A3DDF8DC-FCD1-9C44-B885-9DCDF91BFA8E}" type="pres">
      <dgm:prSet presAssocID="{C2439E6B-260A-3E4F-A76E-93E2A88126E4}" presName="txTwo" presStyleLbl="node2" presStyleIdx="3" presStyleCnt="5">
        <dgm:presLayoutVars>
          <dgm:chPref val="3"/>
        </dgm:presLayoutVars>
      </dgm:prSet>
      <dgm:spPr/>
    </dgm:pt>
    <dgm:pt modelId="{3899B87F-0CEC-1D4B-803F-23D6437F9E46}" type="pres">
      <dgm:prSet presAssocID="{C2439E6B-260A-3E4F-A76E-93E2A88126E4}" presName="horzTwo" presStyleCnt="0"/>
      <dgm:spPr/>
    </dgm:pt>
    <dgm:pt modelId="{F3D02904-21FE-CB44-8D58-C7D957C0DAAD}" type="pres">
      <dgm:prSet presAssocID="{8438C041-638F-B847-BD85-BF17D0A240E6}" presName="sibSpaceTwo" presStyleCnt="0"/>
      <dgm:spPr/>
    </dgm:pt>
    <dgm:pt modelId="{C8A69EB5-D645-0C4E-BFB3-486E48D56141}" type="pres">
      <dgm:prSet presAssocID="{8D3AD1C4-6CFD-304D-82B0-EBD490817D63}" presName="vertTwo" presStyleCnt="0"/>
      <dgm:spPr/>
    </dgm:pt>
    <dgm:pt modelId="{61DEBCC3-D430-2D44-9DD2-C5AD83802556}" type="pres">
      <dgm:prSet presAssocID="{8D3AD1C4-6CFD-304D-82B0-EBD490817D63}" presName="txTwo" presStyleLbl="node2" presStyleIdx="4" presStyleCnt="5">
        <dgm:presLayoutVars>
          <dgm:chPref val="3"/>
        </dgm:presLayoutVars>
      </dgm:prSet>
      <dgm:spPr/>
    </dgm:pt>
    <dgm:pt modelId="{BB128067-F611-E143-A95E-271FA0FF4878}" type="pres">
      <dgm:prSet presAssocID="{8D3AD1C4-6CFD-304D-82B0-EBD490817D63}" presName="horzTwo" presStyleCnt="0"/>
      <dgm:spPr/>
    </dgm:pt>
  </dgm:ptLst>
  <dgm:cxnLst>
    <dgm:cxn modelId="{5313991A-FE85-9543-BDC7-B947E146E5BD}" type="presOf" srcId="{1649B6B7-D2C7-0545-A969-2EC05C9890B9}" destId="{08AED53B-6BFB-BE40-A031-F4DD87EF1AD9}" srcOrd="0" destOrd="0" presId="urn:microsoft.com/office/officeart/2005/8/layout/hierarchy4"/>
    <dgm:cxn modelId="{6145833D-59F0-4147-9C21-372330E53873}" type="presOf" srcId="{8D3AD1C4-6CFD-304D-82B0-EBD490817D63}" destId="{61DEBCC3-D430-2D44-9DD2-C5AD83802556}" srcOrd="0" destOrd="0" presId="urn:microsoft.com/office/officeart/2005/8/layout/hierarchy4"/>
    <dgm:cxn modelId="{ECF3F851-F04C-184F-8F63-60375256E5C7}" srcId="{8281C247-54DE-254F-B12E-BD10C7BAAC1C}" destId="{4DEE0A57-7420-FF40-A384-AA60CD798FAD}" srcOrd="0" destOrd="0" parTransId="{48655F4F-6F93-5841-8B73-FBC8A0F0393A}" sibTransId="{6F804BBA-637B-D44A-8607-437A77154A4F}"/>
    <dgm:cxn modelId="{B5C47863-4FE4-0041-89CC-66496F50052E}" type="presOf" srcId="{2293B7BD-6E39-314B-B923-1E0A2E7E8065}" destId="{6031EE7B-660B-A148-91A5-2BF0CA051C0C}" srcOrd="0" destOrd="0" presId="urn:microsoft.com/office/officeart/2005/8/layout/hierarchy4"/>
    <dgm:cxn modelId="{6616B564-FA2B-3A49-AA61-1B983C98B4AA}" type="presOf" srcId="{4DEE0A57-7420-FF40-A384-AA60CD798FAD}" destId="{BF0164D9-9EAF-0247-A4B5-390E7D516AC3}" srcOrd="0" destOrd="0" presId="urn:microsoft.com/office/officeart/2005/8/layout/hierarchy4"/>
    <dgm:cxn modelId="{5132C16C-0B18-8D41-A0E1-45AAB533F9FD}" type="presOf" srcId="{344FEE5E-0768-6842-89BF-4949D6505BBC}" destId="{261DDB2F-23BE-3B4A-8577-DB466EB0D44D}" srcOrd="0" destOrd="0" presId="urn:microsoft.com/office/officeart/2005/8/layout/hierarchy4"/>
    <dgm:cxn modelId="{01E05388-02BF-094A-858C-32A91451415F}" srcId="{8281C247-54DE-254F-B12E-BD10C7BAAC1C}" destId="{C2439E6B-260A-3E4F-A76E-93E2A88126E4}" srcOrd="3" destOrd="0" parTransId="{0512435F-517F-344E-ABDF-A2FD31819846}" sibTransId="{8438C041-638F-B847-BD85-BF17D0A240E6}"/>
    <dgm:cxn modelId="{B45450A2-D2B4-8948-96E9-8751FCF81D24}" srcId="{2293B7BD-6E39-314B-B923-1E0A2E7E8065}" destId="{8281C247-54DE-254F-B12E-BD10C7BAAC1C}" srcOrd="0" destOrd="0" parTransId="{AAB7AAB1-0FA4-E04D-A783-E14C3ECF0364}" sibTransId="{71622012-CE54-E64D-B7D0-C06F87143A73}"/>
    <dgm:cxn modelId="{3E7874CD-3D2D-2240-99C5-DB011E0DADB6}" srcId="{8281C247-54DE-254F-B12E-BD10C7BAAC1C}" destId="{344FEE5E-0768-6842-89BF-4949D6505BBC}" srcOrd="2" destOrd="0" parTransId="{8DC3D3B6-1B88-014D-8B76-5D70E9CC28B1}" sibTransId="{FF5D3F88-9E5F-C542-8613-4B4F7E22B762}"/>
    <dgm:cxn modelId="{0F00C9E4-86FC-374E-9BB5-69A1A9A14C34}" srcId="{8281C247-54DE-254F-B12E-BD10C7BAAC1C}" destId="{8D3AD1C4-6CFD-304D-82B0-EBD490817D63}" srcOrd="4" destOrd="0" parTransId="{ABABEE00-2D25-FC40-AC9A-415BC0418037}" sibTransId="{746ED8A1-ACAC-6248-B349-8D6352D33B9D}"/>
    <dgm:cxn modelId="{BC4417F1-5225-DF40-A9BB-85AFE879B0DB}" srcId="{8281C247-54DE-254F-B12E-BD10C7BAAC1C}" destId="{1649B6B7-D2C7-0545-A969-2EC05C9890B9}" srcOrd="1" destOrd="0" parTransId="{83D871E4-9666-6D4C-BC2C-87B6275BDE92}" sibTransId="{CD154033-A05F-8242-A39B-16D54F550323}"/>
    <dgm:cxn modelId="{DF6DCCF2-8438-AD45-A124-E07AFA1B32EE}" type="presOf" srcId="{8281C247-54DE-254F-B12E-BD10C7BAAC1C}" destId="{4A6DCCB1-7E0B-F442-8BAC-7A9FF51BFAD2}" srcOrd="0" destOrd="0" presId="urn:microsoft.com/office/officeart/2005/8/layout/hierarchy4"/>
    <dgm:cxn modelId="{5C2657F7-C413-5445-8042-18BD36A2C82C}" type="presOf" srcId="{C2439E6B-260A-3E4F-A76E-93E2A88126E4}" destId="{A3DDF8DC-FCD1-9C44-B885-9DCDF91BFA8E}" srcOrd="0" destOrd="0" presId="urn:microsoft.com/office/officeart/2005/8/layout/hierarchy4"/>
    <dgm:cxn modelId="{72BBC13A-0E60-D848-8097-B66BF6CFE9A8}" type="presParOf" srcId="{6031EE7B-660B-A148-91A5-2BF0CA051C0C}" destId="{F7072780-5A22-3F4E-A7E1-86342DD80848}" srcOrd="0" destOrd="0" presId="urn:microsoft.com/office/officeart/2005/8/layout/hierarchy4"/>
    <dgm:cxn modelId="{C6C8702C-8224-0F41-B8DF-F7AA3DC21B75}" type="presParOf" srcId="{F7072780-5A22-3F4E-A7E1-86342DD80848}" destId="{4A6DCCB1-7E0B-F442-8BAC-7A9FF51BFAD2}" srcOrd="0" destOrd="0" presId="urn:microsoft.com/office/officeart/2005/8/layout/hierarchy4"/>
    <dgm:cxn modelId="{993A42BB-BC51-794A-9021-F55BE18A0354}" type="presParOf" srcId="{F7072780-5A22-3F4E-A7E1-86342DD80848}" destId="{928FCEB3-376D-6D4A-AC69-29A878FE3D73}" srcOrd="1" destOrd="0" presId="urn:microsoft.com/office/officeart/2005/8/layout/hierarchy4"/>
    <dgm:cxn modelId="{ABBC7BB3-D11D-BB41-B975-0487EABE6664}" type="presParOf" srcId="{F7072780-5A22-3F4E-A7E1-86342DD80848}" destId="{3C66889E-ED36-9A41-9F12-168EBA5AA75A}" srcOrd="2" destOrd="0" presId="urn:microsoft.com/office/officeart/2005/8/layout/hierarchy4"/>
    <dgm:cxn modelId="{F3D89007-807C-5F48-BDB8-0FAAA37CD0FC}" type="presParOf" srcId="{3C66889E-ED36-9A41-9F12-168EBA5AA75A}" destId="{4A2A6687-30BF-8C49-8E8F-047C06E41124}" srcOrd="0" destOrd="0" presId="urn:microsoft.com/office/officeart/2005/8/layout/hierarchy4"/>
    <dgm:cxn modelId="{6BF3C17D-35EA-F145-A56B-6EB5F6BFA9AA}" type="presParOf" srcId="{4A2A6687-30BF-8C49-8E8F-047C06E41124}" destId="{BF0164D9-9EAF-0247-A4B5-390E7D516AC3}" srcOrd="0" destOrd="0" presId="urn:microsoft.com/office/officeart/2005/8/layout/hierarchy4"/>
    <dgm:cxn modelId="{55C08257-39FA-5D43-BACA-3F7ADF2AA048}" type="presParOf" srcId="{4A2A6687-30BF-8C49-8E8F-047C06E41124}" destId="{1081C648-7463-D747-8EC3-E4EDF345C38F}" srcOrd="1" destOrd="0" presId="urn:microsoft.com/office/officeart/2005/8/layout/hierarchy4"/>
    <dgm:cxn modelId="{B5018715-2D85-7A41-ABB3-A36D7F4896BF}" type="presParOf" srcId="{3C66889E-ED36-9A41-9F12-168EBA5AA75A}" destId="{DB85E1BF-85F8-AE4E-94CF-E9BEEC98A8D5}" srcOrd="1" destOrd="0" presId="urn:microsoft.com/office/officeart/2005/8/layout/hierarchy4"/>
    <dgm:cxn modelId="{95BE1FF5-6160-9A49-BD33-1FE5A5DA8ADE}" type="presParOf" srcId="{3C66889E-ED36-9A41-9F12-168EBA5AA75A}" destId="{523E1812-7630-0648-86A9-C0E0EB1A2232}" srcOrd="2" destOrd="0" presId="urn:microsoft.com/office/officeart/2005/8/layout/hierarchy4"/>
    <dgm:cxn modelId="{D3113ED6-0C19-1C4E-B289-490EDDDEC980}" type="presParOf" srcId="{523E1812-7630-0648-86A9-C0E0EB1A2232}" destId="{08AED53B-6BFB-BE40-A031-F4DD87EF1AD9}" srcOrd="0" destOrd="0" presId="urn:microsoft.com/office/officeart/2005/8/layout/hierarchy4"/>
    <dgm:cxn modelId="{79A874C6-46E1-8B4B-B432-489E59449ECC}" type="presParOf" srcId="{523E1812-7630-0648-86A9-C0E0EB1A2232}" destId="{7895E8F7-9551-4943-8391-4270939D753D}" srcOrd="1" destOrd="0" presId="urn:microsoft.com/office/officeart/2005/8/layout/hierarchy4"/>
    <dgm:cxn modelId="{228B48EE-5E08-9D42-90BD-0634FCB90A9F}" type="presParOf" srcId="{3C66889E-ED36-9A41-9F12-168EBA5AA75A}" destId="{D3B93FAE-329F-AB47-8EA1-5FFC84D4CDD1}" srcOrd="3" destOrd="0" presId="urn:microsoft.com/office/officeart/2005/8/layout/hierarchy4"/>
    <dgm:cxn modelId="{EFEE3B82-5E51-B44D-B4DC-82D6E582C93F}" type="presParOf" srcId="{3C66889E-ED36-9A41-9F12-168EBA5AA75A}" destId="{23EAD0F9-167E-DA4E-97C0-563E935A03D7}" srcOrd="4" destOrd="0" presId="urn:microsoft.com/office/officeart/2005/8/layout/hierarchy4"/>
    <dgm:cxn modelId="{847FFEC2-AF0B-4548-A156-24AEC8C8401C}" type="presParOf" srcId="{23EAD0F9-167E-DA4E-97C0-563E935A03D7}" destId="{261DDB2F-23BE-3B4A-8577-DB466EB0D44D}" srcOrd="0" destOrd="0" presId="urn:microsoft.com/office/officeart/2005/8/layout/hierarchy4"/>
    <dgm:cxn modelId="{07275377-01A3-FA44-A5C0-5D79CA3BAB22}" type="presParOf" srcId="{23EAD0F9-167E-DA4E-97C0-563E935A03D7}" destId="{8AB0C206-37C2-3C45-8497-A7F32F1AF9CD}" srcOrd="1" destOrd="0" presId="urn:microsoft.com/office/officeart/2005/8/layout/hierarchy4"/>
    <dgm:cxn modelId="{F2DAC839-A62B-764B-9ED3-BC0B9662D531}" type="presParOf" srcId="{3C66889E-ED36-9A41-9F12-168EBA5AA75A}" destId="{30B84BF5-6821-E741-8EA4-EE8D3CF948C9}" srcOrd="5" destOrd="0" presId="urn:microsoft.com/office/officeart/2005/8/layout/hierarchy4"/>
    <dgm:cxn modelId="{5E48BBFC-67CA-114D-956C-19FB281462EA}" type="presParOf" srcId="{3C66889E-ED36-9A41-9F12-168EBA5AA75A}" destId="{F17BDE52-9F9B-0944-A354-2DD194512B30}" srcOrd="6" destOrd="0" presId="urn:microsoft.com/office/officeart/2005/8/layout/hierarchy4"/>
    <dgm:cxn modelId="{48386FD6-1809-B842-A6C1-F2BB40324722}" type="presParOf" srcId="{F17BDE52-9F9B-0944-A354-2DD194512B30}" destId="{A3DDF8DC-FCD1-9C44-B885-9DCDF91BFA8E}" srcOrd="0" destOrd="0" presId="urn:microsoft.com/office/officeart/2005/8/layout/hierarchy4"/>
    <dgm:cxn modelId="{C8FA1AA0-3137-1340-A217-56DE752D8D3B}" type="presParOf" srcId="{F17BDE52-9F9B-0944-A354-2DD194512B30}" destId="{3899B87F-0CEC-1D4B-803F-23D6437F9E46}" srcOrd="1" destOrd="0" presId="urn:microsoft.com/office/officeart/2005/8/layout/hierarchy4"/>
    <dgm:cxn modelId="{96D3048C-B0BB-954E-B9EF-60D7779BD50A}" type="presParOf" srcId="{3C66889E-ED36-9A41-9F12-168EBA5AA75A}" destId="{F3D02904-21FE-CB44-8D58-C7D957C0DAAD}" srcOrd="7" destOrd="0" presId="urn:microsoft.com/office/officeart/2005/8/layout/hierarchy4"/>
    <dgm:cxn modelId="{9C5D792C-E4F9-584B-93BE-1CBA962840E2}" type="presParOf" srcId="{3C66889E-ED36-9A41-9F12-168EBA5AA75A}" destId="{C8A69EB5-D645-0C4E-BFB3-486E48D56141}" srcOrd="8" destOrd="0" presId="urn:microsoft.com/office/officeart/2005/8/layout/hierarchy4"/>
    <dgm:cxn modelId="{DE6B9094-6546-0143-904D-313CA15C2EBD}" type="presParOf" srcId="{C8A69EB5-D645-0C4E-BFB3-486E48D56141}" destId="{61DEBCC3-D430-2D44-9DD2-C5AD83802556}" srcOrd="0" destOrd="0" presId="urn:microsoft.com/office/officeart/2005/8/layout/hierarchy4"/>
    <dgm:cxn modelId="{1361BA46-89E7-0640-84F3-2B6AE1045196}" type="presParOf" srcId="{C8A69EB5-D645-0C4E-BFB3-486E48D56141}" destId="{BB128067-F611-E143-A95E-271FA0FF487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EBA3D-D669-4048-B7D5-67CC4CB84B96}"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fr-FR"/>
        </a:p>
      </dgm:t>
    </dgm:pt>
    <dgm:pt modelId="{D89E7314-AD69-9548-A5D6-BB621138D491}">
      <dgm:prSet custT="1"/>
      <dgm:spPr/>
      <dgm:t>
        <a:bodyPr/>
        <a:lstStyle/>
        <a:p>
          <a:r>
            <a:rPr lang="en-US" sz="1800" b="0" i="0" baseline="0" dirty="0">
              <a:latin typeface="Open Sans" panose="020B0606030504020204" pitchFamily="34" charset="0"/>
              <a:ea typeface="Open Sans" panose="020B0606030504020204" pitchFamily="34" charset="0"/>
              <a:cs typeface="Open Sans" panose="020B0606030504020204" pitchFamily="34" charset="0"/>
            </a:rPr>
            <a:t>accurate, easy to understand, </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5BC94524-1572-A447-936C-988B2ACB5D29}" type="parTrans" cxnId="{2E3A2455-F6C3-FF40-9AB3-95027514474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74D850C-E5F2-7E48-B53C-6A5D7969D34E}" type="sibTrans" cxnId="{2E3A2455-F6C3-FF40-9AB3-95027514474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12BCA33A-2EDF-504B-987C-3FADC2786A32}">
      <dgm:prSet custT="1"/>
      <dgm:spPr/>
      <dgm:t>
        <a:bodyPr/>
        <a:lstStyle/>
        <a:p>
          <a:r>
            <a:rPr lang="en-US" sz="1800" b="0" i="0" baseline="0" dirty="0">
              <a:latin typeface="Open Sans" panose="020B0606030504020204" pitchFamily="34" charset="0"/>
              <a:ea typeface="Open Sans" panose="020B0606030504020204" pitchFamily="34" charset="0"/>
              <a:cs typeface="Open Sans" panose="020B0606030504020204" pitchFamily="34" charset="0"/>
            </a:rPr>
            <a:t>clear, concise and user-friendly. </a:t>
          </a:r>
          <a:endParaRPr lang="fr-FR" sz="1800" dirty="0">
            <a:latin typeface="Open Sans" panose="020B0606030504020204" pitchFamily="34" charset="0"/>
            <a:ea typeface="Open Sans" panose="020B0606030504020204" pitchFamily="34" charset="0"/>
            <a:cs typeface="Open Sans" panose="020B0606030504020204" pitchFamily="34" charset="0"/>
          </a:endParaRPr>
        </a:p>
      </dgm:t>
    </dgm:pt>
    <dgm:pt modelId="{113E5964-8C76-AF41-AE0E-DF0935E416C9}" type="parTrans" cxnId="{84A5D04A-4073-184A-8714-A676C84AC99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A87FF06A-2BAA-3545-8092-E30043420D0C}" type="sibTrans" cxnId="{84A5D04A-4073-184A-8714-A676C84AC99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A338973-08B7-0740-A667-91539CACD1BF}">
      <dgm:prSet/>
      <dgm:spPr/>
      <dgm:t>
        <a:bodyPr/>
        <a:lstStyle/>
        <a:p>
          <a:r>
            <a:rPr lang="en-US" b="0" i="0" baseline="0" dirty="0">
              <a:latin typeface="Open Sans" panose="020B0606030504020204" pitchFamily="34" charset="0"/>
              <a:ea typeface="Open Sans" panose="020B0606030504020204" pitchFamily="34" charset="0"/>
              <a:cs typeface="Open Sans" panose="020B0606030504020204" pitchFamily="34" charset="0"/>
            </a:rPr>
            <a:t>not everything has to be printed on the bill itself but could be delivered via other channels, which may facilitate new and innovative formats of consumer-friendly billing using the  digital communication options, such as via e-mail, apps or web-based platforms. </a:t>
          </a:r>
          <a:endParaRPr lang="fr-FR" dirty="0">
            <a:latin typeface="Open Sans" panose="020B0606030504020204" pitchFamily="34" charset="0"/>
            <a:ea typeface="Open Sans" panose="020B0606030504020204" pitchFamily="34" charset="0"/>
            <a:cs typeface="Open Sans" panose="020B0606030504020204" pitchFamily="34" charset="0"/>
          </a:endParaRPr>
        </a:p>
      </dgm:t>
    </dgm:pt>
    <dgm:pt modelId="{F4B9B8C9-C90F-CC41-91FE-BD55B155EFC3}" type="parTrans" cxnId="{49F8C37B-CFA6-E842-8D52-8D00D8ED03F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FD37BCBB-1D3C-DE4D-A389-CE84C0852491}" type="sibTrans" cxnId="{49F8C37B-CFA6-E842-8D52-8D00D8ED03F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7F246648-2EA7-3448-B8EA-43B76DD46284}" type="pres">
      <dgm:prSet presAssocID="{DA9EBA3D-D669-4048-B7D5-67CC4CB84B96}" presName="Name0" presStyleCnt="0">
        <dgm:presLayoutVars>
          <dgm:dir/>
          <dgm:resizeHandles val="exact"/>
        </dgm:presLayoutVars>
      </dgm:prSet>
      <dgm:spPr/>
    </dgm:pt>
    <dgm:pt modelId="{E8C1ED61-9708-3749-9B87-08AED6210165}" type="pres">
      <dgm:prSet presAssocID="{D89E7314-AD69-9548-A5D6-BB621138D491}" presName="Name5" presStyleLbl="vennNode1" presStyleIdx="0" presStyleCnt="3">
        <dgm:presLayoutVars>
          <dgm:bulletEnabled val="1"/>
        </dgm:presLayoutVars>
      </dgm:prSet>
      <dgm:spPr/>
    </dgm:pt>
    <dgm:pt modelId="{48395E3D-843F-9040-BFA2-3906FF273DA5}" type="pres">
      <dgm:prSet presAssocID="{474D850C-E5F2-7E48-B53C-6A5D7969D34E}" presName="space" presStyleCnt="0"/>
      <dgm:spPr/>
    </dgm:pt>
    <dgm:pt modelId="{7AA2CBC2-4648-5843-ACF0-0A4F38ADAC5E}" type="pres">
      <dgm:prSet presAssocID="{12BCA33A-2EDF-504B-987C-3FADC2786A32}" presName="Name5" presStyleLbl="vennNode1" presStyleIdx="1" presStyleCnt="3">
        <dgm:presLayoutVars>
          <dgm:bulletEnabled val="1"/>
        </dgm:presLayoutVars>
      </dgm:prSet>
      <dgm:spPr/>
    </dgm:pt>
    <dgm:pt modelId="{8C890988-6E34-8B4B-AB97-DA993EF0ACEA}" type="pres">
      <dgm:prSet presAssocID="{A87FF06A-2BAA-3545-8092-E30043420D0C}" presName="space" presStyleCnt="0"/>
      <dgm:spPr/>
    </dgm:pt>
    <dgm:pt modelId="{4E5A1EF6-D061-7649-AC22-75BE0443BEA5}" type="pres">
      <dgm:prSet presAssocID="{4A338973-08B7-0740-A667-91539CACD1BF}" presName="Name5" presStyleLbl="vennNode1" presStyleIdx="2" presStyleCnt="3">
        <dgm:presLayoutVars>
          <dgm:bulletEnabled val="1"/>
        </dgm:presLayoutVars>
      </dgm:prSet>
      <dgm:spPr/>
    </dgm:pt>
  </dgm:ptLst>
  <dgm:cxnLst>
    <dgm:cxn modelId="{C96FE640-B381-814E-AC09-D6CB4DA657EF}" type="presOf" srcId="{12BCA33A-2EDF-504B-987C-3FADC2786A32}" destId="{7AA2CBC2-4648-5843-ACF0-0A4F38ADAC5E}" srcOrd="0" destOrd="0" presId="urn:microsoft.com/office/officeart/2005/8/layout/venn3"/>
    <dgm:cxn modelId="{84A5D04A-4073-184A-8714-A676C84AC99B}" srcId="{DA9EBA3D-D669-4048-B7D5-67CC4CB84B96}" destId="{12BCA33A-2EDF-504B-987C-3FADC2786A32}" srcOrd="1" destOrd="0" parTransId="{113E5964-8C76-AF41-AE0E-DF0935E416C9}" sibTransId="{A87FF06A-2BAA-3545-8092-E30043420D0C}"/>
    <dgm:cxn modelId="{0740E74B-D723-1E48-80F8-67F70255245D}" type="presOf" srcId="{DA9EBA3D-D669-4048-B7D5-67CC4CB84B96}" destId="{7F246648-2EA7-3448-B8EA-43B76DD46284}" srcOrd="0" destOrd="0" presId="urn:microsoft.com/office/officeart/2005/8/layout/venn3"/>
    <dgm:cxn modelId="{2E3A2455-F6C3-FF40-9AB3-95027514474A}" srcId="{DA9EBA3D-D669-4048-B7D5-67CC4CB84B96}" destId="{D89E7314-AD69-9548-A5D6-BB621138D491}" srcOrd="0" destOrd="0" parTransId="{5BC94524-1572-A447-936C-988B2ACB5D29}" sibTransId="{474D850C-E5F2-7E48-B53C-6A5D7969D34E}"/>
    <dgm:cxn modelId="{2BD1FA74-8B31-1346-A377-7D7AC8DE0316}" type="presOf" srcId="{4A338973-08B7-0740-A667-91539CACD1BF}" destId="{4E5A1EF6-D061-7649-AC22-75BE0443BEA5}" srcOrd="0" destOrd="0" presId="urn:microsoft.com/office/officeart/2005/8/layout/venn3"/>
    <dgm:cxn modelId="{49F8C37B-CFA6-E842-8D52-8D00D8ED03FB}" srcId="{DA9EBA3D-D669-4048-B7D5-67CC4CB84B96}" destId="{4A338973-08B7-0740-A667-91539CACD1BF}" srcOrd="2" destOrd="0" parTransId="{F4B9B8C9-C90F-CC41-91FE-BD55B155EFC3}" sibTransId="{FD37BCBB-1D3C-DE4D-A389-CE84C0852491}"/>
    <dgm:cxn modelId="{F30766DE-60AE-234B-87A0-514CE95A944D}" type="presOf" srcId="{D89E7314-AD69-9548-A5D6-BB621138D491}" destId="{E8C1ED61-9708-3749-9B87-08AED6210165}" srcOrd="0" destOrd="0" presId="urn:microsoft.com/office/officeart/2005/8/layout/venn3"/>
    <dgm:cxn modelId="{9A1B79FE-ACAD-C749-BFC1-5ED3B1AFC162}" type="presParOf" srcId="{7F246648-2EA7-3448-B8EA-43B76DD46284}" destId="{E8C1ED61-9708-3749-9B87-08AED6210165}" srcOrd="0" destOrd="0" presId="urn:microsoft.com/office/officeart/2005/8/layout/venn3"/>
    <dgm:cxn modelId="{828B8FA7-F9AC-0547-9F2B-EB399C928568}" type="presParOf" srcId="{7F246648-2EA7-3448-B8EA-43B76DD46284}" destId="{48395E3D-843F-9040-BFA2-3906FF273DA5}" srcOrd="1" destOrd="0" presId="urn:microsoft.com/office/officeart/2005/8/layout/venn3"/>
    <dgm:cxn modelId="{AE9A9925-E733-D84E-ADFD-E357C1B2BB78}" type="presParOf" srcId="{7F246648-2EA7-3448-B8EA-43B76DD46284}" destId="{7AA2CBC2-4648-5843-ACF0-0A4F38ADAC5E}" srcOrd="2" destOrd="0" presId="urn:microsoft.com/office/officeart/2005/8/layout/venn3"/>
    <dgm:cxn modelId="{903F4980-80EE-594E-8E5D-FEE652C4B7EA}" type="presParOf" srcId="{7F246648-2EA7-3448-B8EA-43B76DD46284}" destId="{8C890988-6E34-8B4B-AB97-DA993EF0ACEA}" srcOrd="3" destOrd="0" presId="urn:microsoft.com/office/officeart/2005/8/layout/venn3"/>
    <dgm:cxn modelId="{2D4B12B2-3DED-8B4D-840E-F085D6FDFD87}" type="presParOf" srcId="{7F246648-2EA7-3448-B8EA-43B76DD46284}" destId="{4E5A1EF6-D061-7649-AC22-75BE0443BEA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1CEC4-2BFD-274C-97A6-3010BF323D30}" type="doc">
      <dgm:prSet loTypeId="urn:microsoft.com/office/officeart/2008/layout/VerticalCurvedList" loCatId="relationship" qsTypeId="urn:microsoft.com/office/officeart/2005/8/quickstyle/simple1" qsCatId="simple" csTypeId="urn:microsoft.com/office/officeart/2005/8/colors/accent0_3" csCatId="mainScheme"/>
      <dgm:spPr/>
      <dgm:t>
        <a:bodyPr/>
        <a:lstStyle/>
        <a:p>
          <a:endParaRPr lang="fr-FR"/>
        </a:p>
      </dgm:t>
    </dgm:pt>
    <dgm:pt modelId="{4A919271-B6AD-FD4A-8434-FA991FB40CE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Consumers’ evaluation of the bills they receive from their energy supplier (gas and/or electricity); </a:t>
          </a:r>
          <a:endParaRPr lang="fr-IT">
            <a:latin typeface="Open Sans" panose="020B0606030504020204" pitchFamily="34" charset="0"/>
            <a:ea typeface="Open Sans" panose="020B0606030504020204" pitchFamily="34" charset="0"/>
            <a:cs typeface="Open Sans" panose="020B0606030504020204" pitchFamily="34" charset="0"/>
          </a:endParaRPr>
        </a:p>
      </dgm:t>
    </dgm:pt>
    <dgm:pt modelId="{63578A18-C93C-B048-92AE-5F78A0E919DE}" type="parTrans" cxnId="{D9BEAC5C-8661-E641-9AB5-BB0D902AA2F7}">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55647168-08D6-D049-B290-5E09F6998EFF}" type="sibTrans" cxnId="{D9BEAC5C-8661-E641-9AB5-BB0D902AA2F7}">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ED35937A-9A4A-D344-AFE5-6EFB4411CC4C}">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Consumers’ evaluation of pre-contractual information and offers received from energy suppliers (gas and/or electricity); and </a:t>
          </a:r>
          <a:endParaRPr lang="fr-IT">
            <a:latin typeface="Open Sans" panose="020B0606030504020204" pitchFamily="34" charset="0"/>
            <a:ea typeface="Open Sans" panose="020B0606030504020204" pitchFamily="34" charset="0"/>
            <a:cs typeface="Open Sans" panose="020B0606030504020204" pitchFamily="34" charset="0"/>
          </a:endParaRPr>
        </a:p>
      </dgm:t>
    </dgm:pt>
    <dgm:pt modelId="{7F35FDBB-D7CD-DD4C-AC32-3D2566A7E9C8}" type="parTrans" cxnId="{71DF5B36-8F47-784E-91B6-23CE1BCD11E3}">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39F946B-06B9-6945-950D-00E925919079}" type="sibTrans" cxnId="{71DF5B36-8F47-784E-91B6-23CE1BCD11E3}">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E3BC0D7-3D4F-9A47-AB3D-A9D818D21A2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Consumer s’ experiences with PCTs for comparing electricity and gas offers.</a:t>
          </a:r>
          <a:endParaRPr lang="fr-IT">
            <a:latin typeface="Open Sans" panose="020B0606030504020204" pitchFamily="34" charset="0"/>
            <a:ea typeface="Open Sans" panose="020B0606030504020204" pitchFamily="34" charset="0"/>
            <a:cs typeface="Open Sans" panose="020B0606030504020204" pitchFamily="34" charset="0"/>
          </a:endParaRPr>
        </a:p>
      </dgm:t>
    </dgm:pt>
    <dgm:pt modelId="{2999E7D1-9AF6-074B-B6CB-4CABA6909E05}" type="parTrans" cxnId="{5E2D8586-872B-1C4D-B7B3-DA0F14D6ACF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509395D-707A-6445-8A75-BA0ED682858C}" type="sibTrans" cxnId="{5E2D8586-872B-1C4D-B7B3-DA0F14D6ACF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3627284C-84EE-F546-8F11-E2185A5C3E4F}" type="pres">
      <dgm:prSet presAssocID="{7E81CEC4-2BFD-274C-97A6-3010BF323D30}" presName="Name0" presStyleCnt="0">
        <dgm:presLayoutVars>
          <dgm:chMax val="7"/>
          <dgm:chPref val="7"/>
          <dgm:dir/>
        </dgm:presLayoutVars>
      </dgm:prSet>
      <dgm:spPr/>
    </dgm:pt>
    <dgm:pt modelId="{28C725C7-BB00-ED4D-908E-2A29A2598D5E}" type="pres">
      <dgm:prSet presAssocID="{7E81CEC4-2BFD-274C-97A6-3010BF323D30}" presName="Name1" presStyleCnt="0"/>
      <dgm:spPr/>
    </dgm:pt>
    <dgm:pt modelId="{95752D42-700E-414C-8D34-3077FDD74FC3}" type="pres">
      <dgm:prSet presAssocID="{7E81CEC4-2BFD-274C-97A6-3010BF323D30}" presName="cycle" presStyleCnt="0"/>
      <dgm:spPr/>
    </dgm:pt>
    <dgm:pt modelId="{9F6D8617-AFF5-8140-BD02-7DC73598A20A}" type="pres">
      <dgm:prSet presAssocID="{7E81CEC4-2BFD-274C-97A6-3010BF323D30}" presName="srcNode" presStyleLbl="node1" presStyleIdx="0" presStyleCnt="3"/>
      <dgm:spPr/>
    </dgm:pt>
    <dgm:pt modelId="{B1C1DB2D-A6FF-014F-83C9-FE6839AFA186}" type="pres">
      <dgm:prSet presAssocID="{7E81CEC4-2BFD-274C-97A6-3010BF323D30}" presName="conn" presStyleLbl="parChTrans1D2" presStyleIdx="0" presStyleCnt="1"/>
      <dgm:spPr/>
    </dgm:pt>
    <dgm:pt modelId="{34723265-9B4D-CB45-A234-A5E230D8A1EE}" type="pres">
      <dgm:prSet presAssocID="{7E81CEC4-2BFD-274C-97A6-3010BF323D30}" presName="extraNode" presStyleLbl="node1" presStyleIdx="0" presStyleCnt="3"/>
      <dgm:spPr/>
    </dgm:pt>
    <dgm:pt modelId="{DB102ADA-51C2-C44F-8740-FCD2227F0E94}" type="pres">
      <dgm:prSet presAssocID="{7E81CEC4-2BFD-274C-97A6-3010BF323D30}" presName="dstNode" presStyleLbl="node1" presStyleIdx="0" presStyleCnt="3"/>
      <dgm:spPr/>
    </dgm:pt>
    <dgm:pt modelId="{0A262938-B2D6-DD43-AD39-702D40D970C9}" type="pres">
      <dgm:prSet presAssocID="{4A919271-B6AD-FD4A-8434-FA991FB40CE0}" presName="text_1" presStyleLbl="node1" presStyleIdx="0" presStyleCnt="3">
        <dgm:presLayoutVars>
          <dgm:bulletEnabled val="1"/>
        </dgm:presLayoutVars>
      </dgm:prSet>
      <dgm:spPr/>
    </dgm:pt>
    <dgm:pt modelId="{763037CE-DC70-7748-B441-29A65271D7B5}" type="pres">
      <dgm:prSet presAssocID="{4A919271-B6AD-FD4A-8434-FA991FB40CE0}" presName="accent_1" presStyleCnt="0"/>
      <dgm:spPr/>
    </dgm:pt>
    <dgm:pt modelId="{DFDF96A2-AAEF-124B-BBE6-60ADF0948DD7}" type="pres">
      <dgm:prSet presAssocID="{4A919271-B6AD-FD4A-8434-FA991FB40CE0}" presName="accentRepeatNode" presStyleLbl="solidFgAcc1" presStyleIdx="0" presStyleCnt="3"/>
      <dgm:spPr/>
    </dgm:pt>
    <dgm:pt modelId="{2E9036D6-95D3-7B4F-8053-5E416722AC82}" type="pres">
      <dgm:prSet presAssocID="{ED35937A-9A4A-D344-AFE5-6EFB4411CC4C}" presName="text_2" presStyleLbl="node1" presStyleIdx="1" presStyleCnt="3">
        <dgm:presLayoutVars>
          <dgm:bulletEnabled val="1"/>
        </dgm:presLayoutVars>
      </dgm:prSet>
      <dgm:spPr/>
    </dgm:pt>
    <dgm:pt modelId="{19B91693-5747-EB45-8EBC-F8C29E3C66D4}" type="pres">
      <dgm:prSet presAssocID="{ED35937A-9A4A-D344-AFE5-6EFB4411CC4C}" presName="accent_2" presStyleCnt="0"/>
      <dgm:spPr/>
    </dgm:pt>
    <dgm:pt modelId="{A7C377F7-742C-C54B-A118-7EB46F6D76BA}" type="pres">
      <dgm:prSet presAssocID="{ED35937A-9A4A-D344-AFE5-6EFB4411CC4C}" presName="accentRepeatNode" presStyleLbl="solidFgAcc1" presStyleIdx="1" presStyleCnt="3"/>
      <dgm:spPr/>
    </dgm:pt>
    <dgm:pt modelId="{5DCCC0EA-34F9-4549-9876-8AC8E56BA119}" type="pres">
      <dgm:prSet presAssocID="{BE3BC0D7-3D4F-9A47-AB3D-A9D818D21A20}" presName="text_3" presStyleLbl="node1" presStyleIdx="2" presStyleCnt="3">
        <dgm:presLayoutVars>
          <dgm:bulletEnabled val="1"/>
        </dgm:presLayoutVars>
      </dgm:prSet>
      <dgm:spPr/>
    </dgm:pt>
    <dgm:pt modelId="{DE8485AF-F70E-8949-BBFD-B0D86D61208C}" type="pres">
      <dgm:prSet presAssocID="{BE3BC0D7-3D4F-9A47-AB3D-A9D818D21A20}" presName="accent_3" presStyleCnt="0"/>
      <dgm:spPr/>
    </dgm:pt>
    <dgm:pt modelId="{CAFF4AD6-1A96-044C-BE2E-945FE64CA682}" type="pres">
      <dgm:prSet presAssocID="{BE3BC0D7-3D4F-9A47-AB3D-A9D818D21A20}" presName="accentRepeatNode" presStyleLbl="solidFgAcc1" presStyleIdx="2" presStyleCnt="3"/>
      <dgm:spPr/>
    </dgm:pt>
  </dgm:ptLst>
  <dgm:cxnLst>
    <dgm:cxn modelId="{52AA5B07-3EF8-6F49-98A9-F23FB64BB293}" type="presOf" srcId="{ED35937A-9A4A-D344-AFE5-6EFB4411CC4C}" destId="{2E9036D6-95D3-7B4F-8053-5E416722AC82}" srcOrd="0" destOrd="0" presId="urn:microsoft.com/office/officeart/2008/layout/VerticalCurvedList"/>
    <dgm:cxn modelId="{71DF5B36-8F47-784E-91B6-23CE1BCD11E3}" srcId="{7E81CEC4-2BFD-274C-97A6-3010BF323D30}" destId="{ED35937A-9A4A-D344-AFE5-6EFB4411CC4C}" srcOrd="1" destOrd="0" parTransId="{7F35FDBB-D7CD-DD4C-AC32-3D2566A7E9C8}" sibTransId="{939F946B-06B9-6945-950D-00E925919079}"/>
    <dgm:cxn modelId="{DB611F47-350E-5948-93A2-FBBC9C1967C5}" type="presOf" srcId="{4A919271-B6AD-FD4A-8434-FA991FB40CE0}" destId="{0A262938-B2D6-DD43-AD39-702D40D970C9}" srcOrd="0" destOrd="0" presId="urn:microsoft.com/office/officeart/2008/layout/VerticalCurvedList"/>
    <dgm:cxn modelId="{E6EFEE5B-D846-EC4F-B7B9-D13E746C98CC}" type="presOf" srcId="{7E81CEC4-2BFD-274C-97A6-3010BF323D30}" destId="{3627284C-84EE-F546-8F11-E2185A5C3E4F}" srcOrd="0" destOrd="0" presId="urn:microsoft.com/office/officeart/2008/layout/VerticalCurvedList"/>
    <dgm:cxn modelId="{D9BEAC5C-8661-E641-9AB5-BB0D902AA2F7}" srcId="{7E81CEC4-2BFD-274C-97A6-3010BF323D30}" destId="{4A919271-B6AD-FD4A-8434-FA991FB40CE0}" srcOrd="0" destOrd="0" parTransId="{63578A18-C93C-B048-92AE-5F78A0E919DE}" sibTransId="{55647168-08D6-D049-B290-5E09F6998EFF}"/>
    <dgm:cxn modelId="{5E2D8586-872B-1C4D-B7B3-DA0F14D6ACFE}" srcId="{7E81CEC4-2BFD-274C-97A6-3010BF323D30}" destId="{BE3BC0D7-3D4F-9A47-AB3D-A9D818D21A20}" srcOrd="2" destOrd="0" parTransId="{2999E7D1-9AF6-074B-B6CB-4CABA6909E05}" sibTransId="{B509395D-707A-6445-8A75-BA0ED682858C}"/>
    <dgm:cxn modelId="{8836B0BE-E3D3-114A-A171-323A70AE4778}" type="presOf" srcId="{55647168-08D6-D049-B290-5E09F6998EFF}" destId="{B1C1DB2D-A6FF-014F-83C9-FE6839AFA186}" srcOrd="0" destOrd="0" presId="urn:microsoft.com/office/officeart/2008/layout/VerticalCurvedList"/>
    <dgm:cxn modelId="{B07465FB-6895-174F-9A79-E76029D19871}" type="presOf" srcId="{BE3BC0D7-3D4F-9A47-AB3D-A9D818D21A20}" destId="{5DCCC0EA-34F9-4549-9876-8AC8E56BA119}" srcOrd="0" destOrd="0" presId="urn:microsoft.com/office/officeart/2008/layout/VerticalCurvedList"/>
    <dgm:cxn modelId="{668A8128-CB59-8143-8702-6D3F3CA515BB}" type="presParOf" srcId="{3627284C-84EE-F546-8F11-E2185A5C3E4F}" destId="{28C725C7-BB00-ED4D-908E-2A29A2598D5E}" srcOrd="0" destOrd="0" presId="urn:microsoft.com/office/officeart/2008/layout/VerticalCurvedList"/>
    <dgm:cxn modelId="{C88BB0CF-C80E-5046-B254-34CD356F3A30}" type="presParOf" srcId="{28C725C7-BB00-ED4D-908E-2A29A2598D5E}" destId="{95752D42-700E-414C-8D34-3077FDD74FC3}" srcOrd="0" destOrd="0" presId="urn:microsoft.com/office/officeart/2008/layout/VerticalCurvedList"/>
    <dgm:cxn modelId="{63C428FE-D490-2741-B66F-C19608232131}" type="presParOf" srcId="{95752D42-700E-414C-8D34-3077FDD74FC3}" destId="{9F6D8617-AFF5-8140-BD02-7DC73598A20A}" srcOrd="0" destOrd="0" presId="urn:microsoft.com/office/officeart/2008/layout/VerticalCurvedList"/>
    <dgm:cxn modelId="{00AFC122-71D9-DA4C-B2B3-E50B46A63BAA}" type="presParOf" srcId="{95752D42-700E-414C-8D34-3077FDD74FC3}" destId="{B1C1DB2D-A6FF-014F-83C9-FE6839AFA186}" srcOrd="1" destOrd="0" presId="urn:microsoft.com/office/officeart/2008/layout/VerticalCurvedList"/>
    <dgm:cxn modelId="{356691B3-2FD3-974C-8826-7681A77FF11E}" type="presParOf" srcId="{95752D42-700E-414C-8D34-3077FDD74FC3}" destId="{34723265-9B4D-CB45-A234-A5E230D8A1EE}" srcOrd="2" destOrd="0" presId="urn:microsoft.com/office/officeart/2008/layout/VerticalCurvedList"/>
    <dgm:cxn modelId="{E722583F-9CD0-894D-AC2F-64B5E1578ECA}" type="presParOf" srcId="{95752D42-700E-414C-8D34-3077FDD74FC3}" destId="{DB102ADA-51C2-C44F-8740-FCD2227F0E94}" srcOrd="3" destOrd="0" presId="urn:microsoft.com/office/officeart/2008/layout/VerticalCurvedList"/>
    <dgm:cxn modelId="{2402AF17-5DF4-0B4D-BF7A-0315758E154D}" type="presParOf" srcId="{28C725C7-BB00-ED4D-908E-2A29A2598D5E}" destId="{0A262938-B2D6-DD43-AD39-702D40D970C9}" srcOrd="1" destOrd="0" presId="urn:microsoft.com/office/officeart/2008/layout/VerticalCurvedList"/>
    <dgm:cxn modelId="{D0039E04-27C8-6149-80B7-3A5D71ABE8AF}" type="presParOf" srcId="{28C725C7-BB00-ED4D-908E-2A29A2598D5E}" destId="{763037CE-DC70-7748-B441-29A65271D7B5}" srcOrd="2" destOrd="0" presId="urn:microsoft.com/office/officeart/2008/layout/VerticalCurvedList"/>
    <dgm:cxn modelId="{041388FE-91AF-BB41-987B-8679D3145620}" type="presParOf" srcId="{763037CE-DC70-7748-B441-29A65271D7B5}" destId="{DFDF96A2-AAEF-124B-BBE6-60ADF0948DD7}" srcOrd="0" destOrd="0" presId="urn:microsoft.com/office/officeart/2008/layout/VerticalCurvedList"/>
    <dgm:cxn modelId="{F9F15C30-4B8D-974D-8DC8-95C80EE89078}" type="presParOf" srcId="{28C725C7-BB00-ED4D-908E-2A29A2598D5E}" destId="{2E9036D6-95D3-7B4F-8053-5E416722AC82}" srcOrd="3" destOrd="0" presId="urn:microsoft.com/office/officeart/2008/layout/VerticalCurvedList"/>
    <dgm:cxn modelId="{EB2565EF-E7D7-A548-BB63-8C361EF495AD}" type="presParOf" srcId="{28C725C7-BB00-ED4D-908E-2A29A2598D5E}" destId="{19B91693-5747-EB45-8EBC-F8C29E3C66D4}" srcOrd="4" destOrd="0" presId="urn:microsoft.com/office/officeart/2008/layout/VerticalCurvedList"/>
    <dgm:cxn modelId="{0DC0AD87-88B0-084A-9F90-1B72F01E9D1D}" type="presParOf" srcId="{19B91693-5747-EB45-8EBC-F8C29E3C66D4}" destId="{A7C377F7-742C-C54B-A118-7EB46F6D76BA}" srcOrd="0" destOrd="0" presId="urn:microsoft.com/office/officeart/2008/layout/VerticalCurvedList"/>
    <dgm:cxn modelId="{719CDAB8-0775-B949-AD0E-615C896A3215}" type="presParOf" srcId="{28C725C7-BB00-ED4D-908E-2A29A2598D5E}" destId="{5DCCC0EA-34F9-4549-9876-8AC8E56BA119}" srcOrd="5" destOrd="0" presId="urn:microsoft.com/office/officeart/2008/layout/VerticalCurvedList"/>
    <dgm:cxn modelId="{A432199F-B06F-B14B-BCBC-1543C591CE3C}" type="presParOf" srcId="{28C725C7-BB00-ED4D-908E-2A29A2598D5E}" destId="{DE8485AF-F70E-8949-BBFD-B0D86D61208C}" srcOrd="6" destOrd="0" presId="urn:microsoft.com/office/officeart/2008/layout/VerticalCurvedList"/>
    <dgm:cxn modelId="{21276AFE-9F9A-7049-8B59-21FF6698C842}" type="presParOf" srcId="{DE8485AF-F70E-8949-BBFD-B0D86D61208C}" destId="{CAFF4AD6-1A96-044C-BE2E-945FE64CA6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3BFB85-FA0D-4543-A35E-68D36055245C}" type="doc">
      <dgm:prSet loTypeId="urn:microsoft.com/office/officeart/2008/layout/HorizontalMultiLevelHierarchy" loCatId="relationship" qsTypeId="urn:microsoft.com/office/officeart/2005/8/quickstyle/simple1" qsCatId="simple" csTypeId="urn:microsoft.com/office/officeart/2005/8/colors/accent0_3" csCatId="mainScheme" phldr="1"/>
      <dgm:spPr/>
      <dgm:t>
        <a:bodyPr/>
        <a:lstStyle/>
        <a:p>
          <a:endParaRPr lang="fr-FR"/>
        </a:p>
      </dgm:t>
    </dgm:pt>
    <dgm:pt modelId="{E8F283A2-E501-A941-AC13-B141A10CD1B3}">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End date of the contract</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BEF3BDDB-8303-1B42-AB48-A3A5DF36F824}" type="parTrans" cxnId="{B515965A-9D9B-A44B-8E15-A6376F11B66A}">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F05FFC2E-19D6-7544-8B6F-4645A3BF3CE4}" type="sibTrans" cxnId="{B515965A-9D9B-A44B-8E15-A6376F11B66A}">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E112AB6C-0BEA-8745-B03E-28B19C9D59BB}">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Duration of the contract</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3844E3A9-C36A-644B-A3B7-766F3B6E1F24}" type="parTrans" cxnId="{D638C574-32FD-A048-8360-A7153B70460F}">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9843E4FC-E685-844D-9180-603587B34603}" type="sibTrans" cxnId="{D638C574-32FD-A048-8360-A7153B70460F}">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AE1E1100-02C1-D84B-B9DA-3DB93AC2B199}">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Cost for early termination</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61DE0749-1A2B-3246-8048-CB68842BB795}" type="parTrans" cxnId="{0C6AFB12-76C2-884A-99AF-423AE8CB3AA9}">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3A685F4E-BDC8-924E-A32F-F3C6E7A216F6}" type="sibTrans" cxnId="{0C6AFB12-76C2-884A-99AF-423AE8CB3AA9}">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B7872889-1452-2245-8D8F-4C9B7B47B261}">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Energy saving tips</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8958A08D-7F88-7446-B1DB-16E7509D35E1}" type="parTrans" cxnId="{C01B7EA5-9617-344A-8A85-AA5D26B9DCFC}">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F3F56020-1839-7749-87CB-13B68E587416}" type="sibTrans" cxnId="{C01B7EA5-9617-344A-8A85-AA5D26B9DCFC}">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5AF86303-F577-734D-A418-104D07F33055}">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Comparing personal energy use to similar households</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8E2769AC-CF28-6D4B-8092-C7BBC9148DEF}" type="parTrans" cxnId="{DDB0E4C9-E2EF-6348-8150-0D890478921E}">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0A754DCF-35A2-5F46-A18A-809649E1C28B}" type="sibTrans" cxnId="{DDB0E4C9-E2EF-6348-8150-0D890478921E}">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708E8822-F9D2-D946-ADB4-1BC883180696}">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Link to an accredited comparison tool website</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32EF6A0C-5521-454A-8505-05AD678D9313}" type="parTrans" cxnId="{C0FFFC71-A0AF-564C-8AA9-64C7DACA9331}">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D8B5449E-EF0A-DF47-9136-AF9B2E5EEDF4}" type="sibTrans" cxnId="{C0FFFC71-A0AF-564C-8AA9-64C7DACA9331}">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1345F9CA-CE40-4747-91FA-A66CD74638DC}">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The energy consumption over the past 12 months</a:t>
          </a:r>
          <a:endParaRPr lang="fr-FR" sz="1500" dirty="0">
            <a:latin typeface="Open Sans" panose="020B0606030504020204" pitchFamily="34" charset="0"/>
            <a:ea typeface="Open Sans" panose="020B0606030504020204" pitchFamily="34" charset="0"/>
            <a:cs typeface="Open Sans" panose="020B0606030504020204" pitchFamily="34" charset="0"/>
          </a:endParaRPr>
        </a:p>
      </dgm:t>
    </dgm:pt>
    <dgm:pt modelId="{A2408D92-1295-2E4C-8009-A03603CE465D}" type="parTrans" cxnId="{EB875746-9A1D-0546-A827-A334D881182A}">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3E181691-05BF-3B4C-A222-00F0BD1B60EF}" type="sibTrans" cxnId="{EB875746-9A1D-0546-A827-A334D881182A}">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2ABA5519-5BB3-5241-B75B-D28014E5AF31}">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Supplier's cheapest tariff</a:t>
          </a:r>
          <a:endParaRPr lang="fr-FR" sz="1500" dirty="0">
            <a:latin typeface="Open Sans" panose="020B0606030504020204" pitchFamily="34" charset="0"/>
            <a:ea typeface="Open Sans" panose="020B0606030504020204" pitchFamily="34" charset="0"/>
            <a:cs typeface="Open Sans" panose="020B0606030504020204" pitchFamily="34" charset="0"/>
          </a:endParaRPr>
        </a:p>
      </dgm:t>
    </dgm:pt>
    <dgm:pt modelId="{D2964F8A-C02A-7240-99BA-183C4E1F1B3C}" type="parTrans" cxnId="{29F531AB-0612-9847-884E-F3BB715D0C6D}">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24897B0B-2AF4-084D-9A17-D7F187B10450}" type="sibTrans" cxnId="{29F531AB-0612-9847-884E-F3BB715D0C6D}">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A6801EAE-F360-9A4B-8057-3AB21FBAA763}">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Breakdown of price (energy cost, network charges, taxes)</a:t>
          </a:r>
          <a:endParaRPr lang="fr-FR" sz="1500" dirty="0">
            <a:latin typeface="Open Sans" panose="020B0606030504020204" pitchFamily="34" charset="0"/>
            <a:ea typeface="Open Sans" panose="020B0606030504020204" pitchFamily="34" charset="0"/>
            <a:cs typeface="Open Sans" panose="020B0606030504020204" pitchFamily="34" charset="0"/>
          </a:endParaRPr>
        </a:p>
      </dgm:t>
    </dgm:pt>
    <dgm:pt modelId="{202F77D9-E5B2-5A41-9E42-FDD2AF7A3F1A}" type="parTrans" cxnId="{D56177D3-56DB-744B-8993-CD7DA55D377C}">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742AD0EC-5036-FF48-8B4E-5AE668952E31}" type="sibTrans" cxnId="{D56177D3-56DB-744B-8993-CD7DA55D377C}">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42DC2DC4-C6DE-9B41-A813-A599E2C887B0}">
      <dgm:prSet custT="1"/>
      <dgm:spPr/>
      <dgm: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Bills</a:t>
          </a:r>
          <a:endParaRPr lang="fr-IT" sz="1500" dirty="0">
            <a:latin typeface="Open Sans" panose="020B0606030504020204" pitchFamily="34" charset="0"/>
            <a:ea typeface="Open Sans" panose="020B0606030504020204" pitchFamily="34" charset="0"/>
            <a:cs typeface="Open Sans" panose="020B0606030504020204" pitchFamily="34" charset="0"/>
          </a:endParaRPr>
        </a:p>
      </dgm:t>
    </dgm:pt>
    <dgm:pt modelId="{4E8C50E8-23D1-6440-9F82-FDAF4BF45B39}" type="sibTrans" cxnId="{24DB8030-9BE3-0A47-A34C-A20CE2874411}">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B2A03F02-8F98-D644-A54E-E3C5FAA4AD1A}" type="parTrans" cxnId="{24DB8030-9BE3-0A47-A34C-A20CE2874411}">
      <dgm:prSet/>
      <dgm:spPr/>
      <dgm:t>
        <a:bodyPr/>
        <a:lstStyle/>
        <a:p>
          <a:endParaRPr lang="fr-FR" sz="1500">
            <a:latin typeface="Open Sans" panose="020B0606030504020204" pitchFamily="34" charset="0"/>
            <a:ea typeface="Open Sans" panose="020B0606030504020204" pitchFamily="34" charset="0"/>
            <a:cs typeface="Open Sans" panose="020B0606030504020204" pitchFamily="34" charset="0"/>
          </a:endParaRPr>
        </a:p>
      </dgm:t>
    </dgm:pt>
    <dgm:pt modelId="{B2C687E6-5ECD-2949-B333-AB0CC14CB463}" type="pres">
      <dgm:prSet presAssocID="{273BFB85-FA0D-4543-A35E-68D36055245C}" presName="Name0" presStyleCnt="0">
        <dgm:presLayoutVars>
          <dgm:chPref val="1"/>
          <dgm:dir/>
          <dgm:animOne val="branch"/>
          <dgm:animLvl val="lvl"/>
          <dgm:resizeHandles val="exact"/>
        </dgm:presLayoutVars>
      </dgm:prSet>
      <dgm:spPr/>
    </dgm:pt>
    <dgm:pt modelId="{93820787-966C-9547-B3F3-789F053206CD}" type="pres">
      <dgm:prSet presAssocID="{42DC2DC4-C6DE-9B41-A813-A599E2C887B0}" presName="root1" presStyleCnt="0"/>
      <dgm:spPr/>
    </dgm:pt>
    <dgm:pt modelId="{53F5FD91-8877-8148-A7FC-B191DF02A3E5}" type="pres">
      <dgm:prSet presAssocID="{42DC2DC4-C6DE-9B41-A813-A599E2C887B0}" presName="LevelOneTextNode" presStyleLbl="node0" presStyleIdx="0" presStyleCnt="1" custLinFactX="-100000" custLinFactNeighborX="-116978" custLinFactNeighborY="-462">
        <dgm:presLayoutVars>
          <dgm:chPref val="3"/>
        </dgm:presLayoutVars>
      </dgm:prSet>
      <dgm:spPr/>
    </dgm:pt>
    <dgm:pt modelId="{F547F15F-902B-6044-9A32-C524BF3CA4AE}" type="pres">
      <dgm:prSet presAssocID="{42DC2DC4-C6DE-9B41-A813-A599E2C887B0}" presName="level2hierChild" presStyleCnt="0"/>
      <dgm:spPr/>
    </dgm:pt>
    <dgm:pt modelId="{35973E13-EBC9-F54E-AF48-B35E40565A25}" type="pres">
      <dgm:prSet presAssocID="{A2408D92-1295-2E4C-8009-A03603CE465D}" presName="conn2-1" presStyleLbl="parChTrans1D2" presStyleIdx="0" presStyleCnt="9"/>
      <dgm:spPr/>
    </dgm:pt>
    <dgm:pt modelId="{54ADAD1E-F4E9-2E4B-B3BD-D1F17AC77EA2}" type="pres">
      <dgm:prSet presAssocID="{A2408D92-1295-2E4C-8009-A03603CE465D}" presName="connTx" presStyleLbl="parChTrans1D2" presStyleIdx="0" presStyleCnt="9"/>
      <dgm:spPr/>
    </dgm:pt>
    <dgm:pt modelId="{93BC5FC8-B3EF-DF48-B9D4-9E54D71B915C}" type="pres">
      <dgm:prSet presAssocID="{1345F9CA-CE40-4747-91FA-A66CD74638DC}" presName="root2" presStyleCnt="0"/>
      <dgm:spPr/>
    </dgm:pt>
    <dgm:pt modelId="{602F83FE-BDD9-454D-B69C-C9DC45B71A84}" type="pres">
      <dgm:prSet presAssocID="{1345F9CA-CE40-4747-91FA-A66CD74638DC}" presName="LevelTwoTextNode" presStyleLbl="node2" presStyleIdx="0" presStyleCnt="9" custScaleX="341882">
        <dgm:presLayoutVars>
          <dgm:chPref val="3"/>
        </dgm:presLayoutVars>
      </dgm:prSet>
      <dgm:spPr/>
    </dgm:pt>
    <dgm:pt modelId="{21F1BBCF-6175-E545-B7D1-28AF342BB5A6}" type="pres">
      <dgm:prSet presAssocID="{1345F9CA-CE40-4747-91FA-A66CD74638DC}" presName="level3hierChild" presStyleCnt="0"/>
      <dgm:spPr/>
    </dgm:pt>
    <dgm:pt modelId="{A0D9C661-6973-6F47-801B-5D30DEAD5686}" type="pres">
      <dgm:prSet presAssocID="{D2964F8A-C02A-7240-99BA-183C4E1F1B3C}" presName="conn2-1" presStyleLbl="parChTrans1D2" presStyleIdx="1" presStyleCnt="9"/>
      <dgm:spPr/>
    </dgm:pt>
    <dgm:pt modelId="{A80D894E-B6AE-C247-9775-D9ED5BAB8A13}" type="pres">
      <dgm:prSet presAssocID="{D2964F8A-C02A-7240-99BA-183C4E1F1B3C}" presName="connTx" presStyleLbl="parChTrans1D2" presStyleIdx="1" presStyleCnt="9"/>
      <dgm:spPr/>
    </dgm:pt>
    <dgm:pt modelId="{9CE1D1EA-08A4-AF40-B026-62D19BB1EA4A}" type="pres">
      <dgm:prSet presAssocID="{2ABA5519-5BB3-5241-B75B-D28014E5AF31}" presName="root2" presStyleCnt="0"/>
      <dgm:spPr/>
    </dgm:pt>
    <dgm:pt modelId="{BB85D4BF-68C4-E24C-BC39-791C84CD12DA}" type="pres">
      <dgm:prSet presAssocID="{2ABA5519-5BB3-5241-B75B-D28014E5AF31}" presName="LevelTwoTextNode" presStyleLbl="node2" presStyleIdx="1" presStyleCnt="9" custScaleX="341882">
        <dgm:presLayoutVars>
          <dgm:chPref val="3"/>
        </dgm:presLayoutVars>
      </dgm:prSet>
      <dgm:spPr/>
    </dgm:pt>
    <dgm:pt modelId="{777ACB8E-CC6B-D445-8FAC-F1D24702DC65}" type="pres">
      <dgm:prSet presAssocID="{2ABA5519-5BB3-5241-B75B-D28014E5AF31}" presName="level3hierChild" presStyleCnt="0"/>
      <dgm:spPr/>
    </dgm:pt>
    <dgm:pt modelId="{6EFE02CC-D524-E34A-8386-C54E6B002B39}" type="pres">
      <dgm:prSet presAssocID="{202F77D9-E5B2-5A41-9E42-FDD2AF7A3F1A}" presName="conn2-1" presStyleLbl="parChTrans1D2" presStyleIdx="2" presStyleCnt="9"/>
      <dgm:spPr/>
    </dgm:pt>
    <dgm:pt modelId="{CDED3F18-1586-2A46-A298-D36E0973EE13}" type="pres">
      <dgm:prSet presAssocID="{202F77D9-E5B2-5A41-9E42-FDD2AF7A3F1A}" presName="connTx" presStyleLbl="parChTrans1D2" presStyleIdx="2" presStyleCnt="9"/>
      <dgm:spPr/>
    </dgm:pt>
    <dgm:pt modelId="{ACDD27D5-F0FE-CC48-98FB-6B3AD8748B9B}" type="pres">
      <dgm:prSet presAssocID="{A6801EAE-F360-9A4B-8057-3AB21FBAA763}" presName="root2" presStyleCnt="0"/>
      <dgm:spPr/>
    </dgm:pt>
    <dgm:pt modelId="{0D19FDA4-0C27-2D4A-BF6D-05307AF8D405}" type="pres">
      <dgm:prSet presAssocID="{A6801EAE-F360-9A4B-8057-3AB21FBAA763}" presName="LevelTwoTextNode" presStyleLbl="node2" presStyleIdx="2" presStyleCnt="9" custScaleX="341882">
        <dgm:presLayoutVars>
          <dgm:chPref val="3"/>
        </dgm:presLayoutVars>
      </dgm:prSet>
      <dgm:spPr/>
    </dgm:pt>
    <dgm:pt modelId="{0727E282-C7E4-BB41-8096-589292D85698}" type="pres">
      <dgm:prSet presAssocID="{A6801EAE-F360-9A4B-8057-3AB21FBAA763}" presName="level3hierChild" presStyleCnt="0"/>
      <dgm:spPr/>
    </dgm:pt>
    <dgm:pt modelId="{5AE48D67-436C-F041-A0AC-FBE2BEBD63F6}" type="pres">
      <dgm:prSet presAssocID="{BEF3BDDB-8303-1B42-AB48-A3A5DF36F824}" presName="conn2-1" presStyleLbl="parChTrans1D2" presStyleIdx="3" presStyleCnt="9"/>
      <dgm:spPr/>
    </dgm:pt>
    <dgm:pt modelId="{648A5384-8916-3B4D-B182-41402F4534D0}" type="pres">
      <dgm:prSet presAssocID="{BEF3BDDB-8303-1B42-AB48-A3A5DF36F824}" presName="connTx" presStyleLbl="parChTrans1D2" presStyleIdx="3" presStyleCnt="9"/>
      <dgm:spPr/>
    </dgm:pt>
    <dgm:pt modelId="{7F66FE27-EBBB-554F-988E-12C28AC6DE98}" type="pres">
      <dgm:prSet presAssocID="{E8F283A2-E501-A941-AC13-B141A10CD1B3}" presName="root2" presStyleCnt="0"/>
      <dgm:spPr/>
    </dgm:pt>
    <dgm:pt modelId="{9B65860A-443F-1642-B70F-CE01291196AF}" type="pres">
      <dgm:prSet presAssocID="{E8F283A2-E501-A941-AC13-B141A10CD1B3}" presName="LevelTwoTextNode" presStyleLbl="node2" presStyleIdx="3" presStyleCnt="9" custScaleX="341882">
        <dgm:presLayoutVars>
          <dgm:chPref val="3"/>
        </dgm:presLayoutVars>
      </dgm:prSet>
      <dgm:spPr/>
    </dgm:pt>
    <dgm:pt modelId="{ECF16F30-697C-E341-9724-AD2B8CF60F04}" type="pres">
      <dgm:prSet presAssocID="{E8F283A2-E501-A941-AC13-B141A10CD1B3}" presName="level3hierChild" presStyleCnt="0"/>
      <dgm:spPr/>
    </dgm:pt>
    <dgm:pt modelId="{4BDF1E32-6DA3-5145-A34A-F628CE27F4F6}" type="pres">
      <dgm:prSet presAssocID="{3844E3A9-C36A-644B-A3B7-766F3B6E1F24}" presName="conn2-1" presStyleLbl="parChTrans1D2" presStyleIdx="4" presStyleCnt="9"/>
      <dgm:spPr/>
    </dgm:pt>
    <dgm:pt modelId="{74FE0B8B-9FC6-924D-BF72-1832A55E9A17}" type="pres">
      <dgm:prSet presAssocID="{3844E3A9-C36A-644B-A3B7-766F3B6E1F24}" presName="connTx" presStyleLbl="parChTrans1D2" presStyleIdx="4" presStyleCnt="9"/>
      <dgm:spPr/>
    </dgm:pt>
    <dgm:pt modelId="{1FC0ECD9-DA6B-9045-A590-7384E2540CF2}" type="pres">
      <dgm:prSet presAssocID="{E112AB6C-0BEA-8745-B03E-28B19C9D59BB}" presName="root2" presStyleCnt="0"/>
      <dgm:spPr/>
    </dgm:pt>
    <dgm:pt modelId="{F7F23F9D-C4B6-8340-9FD3-B2B66D4F3A13}" type="pres">
      <dgm:prSet presAssocID="{E112AB6C-0BEA-8745-B03E-28B19C9D59BB}" presName="LevelTwoTextNode" presStyleLbl="node2" presStyleIdx="4" presStyleCnt="9" custScaleX="341882">
        <dgm:presLayoutVars>
          <dgm:chPref val="3"/>
        </dgm:presLayoutVars>
      </dgm:prSet>
      <dgm:spPr/>
    </dgm:pt>
    <dgm:pt modelId="{331B497B-931A-4C4C-B673-D82180EE9583}" type="pres">
      <dgm:prSet presAssocID="{E112AB6C-0BEA-8745-B03E-28B19C9D59BB}" presName="level3hierChild" presStyleCnt="0"/>
      <dgm:spPr/>
    </dgm:pt>
    <dgm:pt modelId="{EB23B5A0-3D54-0143-B433-EE09ACBE3928}" type="pres">
      <dgm:prSet presAssocID="{61DE0749-1A2B-3246-8048-CB68842BB795}" presName="conn2-1" presStyleLbl="parChTrans1D2" presStyleIdx="5" presStyleCnt="9"/>
      <dgm:spPr/>
    </dgm:pt>
    <dgm:pt modelId="{CCE0B689-213C-6144-A432-4D00B5C20567}" type="pres">
      <dgm:prSet presAssocID="{61DE0749-1A2B-3246-8048-CB68842BB795}" presName="connTx" presStyleLbl="parChTrans1D2" presStyleIdx="5" presStyleCnt="9"/>
      <dgm:spPr/>
    </dgm:pt>
    <dgm:pt modelId="{BB131D00-C90B-EF4B-8ADA-1FDD1E5F3B83}" type="pres">
      <dgm:prSet presAssocID="{AE1E1100-02C1-D84B-B9DA-3DB93AC2B199}" presName="root2" presStyleCnt="0"/>
      <dgm:spPr/>
    </dgm:pt>
    <dgm:pt modelId="{6C3D71D3-BBC4-854D-9A0A-A0DCA28A7C64}" type="pres">
      <dgm:prSet presAssocID="{AE1E1100-02C1-D84B-B9DA-3DB93AC2B199}" presName="LevelTwoTextNode" presStyleLbl="node2" presStyleIdx="5" presStyleCnt="9" custScaleX="341882">
        <dgm:presLayoutVars>
          <dgm:chPref val="3"/>
        </dgm:presLayoutVars>
      </dgm:prSet>
      <dgm:spPr/>
    </dgm:pt>
    <dgm:pt modelId="{C9D6227A-4F67-554B-AC44-76D531688C09}" type="pres">
      <dgm:prSet presAssocID="{AE1E1100-02C1-D84B-B9DA-3DB93AC2B199}" presName="level3hierChild" presStyleCnt="0"/>
      <dgm:spPr/>
    </dgm:pt>
    <dgm:pt modelId="{C4C8A17C-FDBF-2044-8DB1-2DA20AE8A961}" type="pres">
      <dgm:prSet presAssocID="{8958A08D-7F88-7446-B1DB-16E7509D35E1}" presName="conn2-1" presStyleLbl="parChTrans1D2" presStyleIdx="6" presStyleCnt="9"/>
      <dgm:spPr/>
    </dgm:pt>
    <dgm:pt modelId="{52418E2E-F291-C24F-B5C4-9781A0604221}" type="pres">
      <dgm:prSet presAssocID="{8958A08D-7F88-7446-B1DB-16E7509D35E1}" presName="connTx" presStyleLbl="parChTrans1D2" presStyleIdx="6" presStyleCnt="9"/>
      <dgm:spPr/>
    </dgm:pt>
    <dgm:pt modelId="{AD5269CC-DCD9-9B41-865A-8AF54CE38A69}" type="pres">
      <dgm:prSet presAssocID="{B7872889-1452-2245-8D8F-4C9B7B47B261}" presName="root2" presStyleCnt="0"/>
      <dgm:spPr/>
    </dgm:pt>
    <dgm:pt modelId="{16841ED9-9184-0E4F-B10C-E738380F56DD}" type="pres">
      <dgm:prSet presAssocID="{B7872889-1452-2245-8D8F-4C9B7B47B261}" presName="LevelTwoTextNode" presStyleLbl="node2" presStyleIdx="6" presStyleCnt="9" custScaleX="341882">
        <dgm:presLayoutVars>
          <dgm:chPref val="3"/>
        </dgm:presLayoutVars>
      </dgm:prSet>
      <dgm:spPr/>
    </dgm:pt>
    <dgm:pt modelId="{62FDF28E-623A-FB42-A8F5-DE09923EDD3B}" type="pres">
      <dgm:prSet presAssocID="{B7872889-1452-2245-8D8F-4C9B7B47B261}" presName="level3hierChild" presStyleCnt="0"/>
      <dgm:spPr/>
    </dgm:pt>
    <dgm:pt modelId="{0B4EDDF5-596F-CC49-8FC0-B997DAF85E67}" type="pres">
      <dgm:prSet presAssocID="{8E2769AC-CF28-6D4B-8092-C7BBC9148DEF}" presName="conn2-1" presStyleLbl="parChTrans1D2" presStyleIdx="7" presStyleCnt="9"/>
      <dgm:spPr/>
    </dgm:pt>
    <dgm:pt modelId="{AC601503-BCF2-2F47-86DF-2592EADDEF88}" type="pres">
      <dgm:prSet presAssocID="{8E2769AC-CF28-6D4B-8092-C7BBC9148DEF}" presName="connTx" presStyleLbl="parChTrans1D2" presStyleIdx="7" presStyleCnt="9"/>
      <dgm:spPr/>
    </dgm:pt>
    <dgm:pt modelId="{03B47914-7C2A-B244-A7EC-78DB3B400B50}" type="pres">
      <dgm:prSet presAssocID="{5AF86303-F577-734D-A418-104D07F33055}" presName="root2" presStyleCnt="0"/>
      <dgm:spPr/>
    </dgm:pt>
    <dgm:pt modelId="{F97207E1-E522-484E-8928-E12A794144E0}" type="pres">
      <dgm:prSet presAssocID="{5AF86303-F577-734D-A418-104D07F33055}" presName="LevelTwoTextNode" presStyleLbl="node2" presStyleIdx="7" presStyleCnt="9" custScaleX="341882">
        <dgm:presLayoutVars>
          <dgm:chPref val="3"/>
        </dgm:presLayoutVars>
      </dgm:prSet>
      <dgm:spPr/>
    </dgm:pt>
    <dgm:pt modelId="{EF44F1FE-4E3E-7940-8EFD-DB1560D756AB}" type="pres">
      <dgm:prSet presAssocID="{5AF86303-F577-734D-A418-104D07F33055}" presName="level3hierChild" presStyleCnt="0"/>
      <dgm:spPr/>
    </dgm:pt>
    <dgm:pt modelId="{C45B6944-B527-604F-BD76-31A4207C309E}" type="pres">
      <dgm:prSet presAssocID="{32EF6A0C-5521-454A-8505-05AD678D9313}" presName="conn2-1" presStyleLbl="parChTrans1D2" presStyleIdx="8" presStyleCnt="9"/>
      <dgm:spPr/>
    </dgm:pt>
    <dgm:pt modelId="{E8180481-CB1B-4D49-84F8-18A712FA2A0E}" type="pres">
      <dgm:prSet presAssocID="{32EF6A0C-5521-454A-8505-05AD678D9313}" presName="connTx" presStyleLbl="parChTrans1D2" presStyleIdx="8" presStyleCnt="9"/>
      <dgm:spPr/>
    </dgm:pt>
    <dgm:pt modelId="{01656DF6-7556-F44C-A94A-45EAD34F9790}" type="pres">
      <dgm:prSet presAssocID="{708E8822-F9D2-D946-ADB4-1BC883180696}" presName="root2" presStyleCnt="0"/>
      <dgm:spPr/>
    </dgm:pt>
    <dgm:pt modelId="{BEB71EF6-7843-2441-AA5E-34F6EF87D901}" type="pres">
      <dgm:prSet presAssocID="{708E8822-F9D2-D946-ADB4-1BC883180696}" presName="LevelTwoTextNode" presStyleLbl="node2" presStyleIdx="8" presStyleCnt="9" custScaleX="341882" custLinFactNeighborX="711" custLinFactNeighborY="1154">
        <dgm:presLayoutVars>
          <dgm:chPref val="3"/>
        </dgm:presLayoutVars>
      </dgm:prSet>
      <dgm:spPr/>
    </dgm:pt>
    <dgm:pt modelId="{E7782A3D-59A1-DA4C-AF95-E09ED2B058E8}" type="pres">
      <dgm:prSet presAssocID="{708E8822-F9D2-D946-ADB4-1BC883180696}" presName="level3hierChild" presStyleCnt="0"/>
      <dgm:spPr/>
    </dgm:pt>
  </dgm:ptLst>
  <dgm:cxnLst>
    <dgm:cxn modelId="{EC457109-FBEB-8746-84ED-065995D7E690}" type="presOf" srcId="{A2408D92-1295-2E4C-8009-A03603CE465D}" destId="{54ADAD1E-F4E9-2E4B-B3BD-D1F17AC77EA2}" srcOrd="1" destOrd="0" presId="urn:microsoft.com/office/officeart/2008/layout/HorizontalMultiLevelHierarchy"/>
    <dgm:cxn modelId="{0C6AFB12-76C2-884A-99AF-423AE8CB3AA9}" srcId="{42DC2DC4-C6DE-9B41-A813-A599E2C887B0}" destId="{AE1E1100-02C1-D84B-B9DA-3DB93AC2B199}" srcOrd="5" destOrd="0" parTransId="{61DE0749-1A2B-3246-8048-CB68842BB795}" sibTransId="{3A685F4E-BDC8-924E-A32F-F3C6E7A216F6}"/>
    <dgm:cxn modelId="{3360FD1C-E7A9-3A41-8B12-DF2F29C706B3}" type="presOf" srcId="{708E8822-F9D2-D946-ADB4-1BC883180696}" destId="{BEB71EF6-7843-2441-AA5E-34F6EF87D901}" srcOrd="0" destOrd="0" presId="urn:microsoft.com/office/officeart/2008/layout/HorizontalMultiLevelHierarchy"/>
    <dgm:cxn modelId="{26444721-58D7-414A-B234-7BE0EA8F9C96}" type="presOf" srcId="{2ABA5519-5BB3-5241-B75B-D28014E5AF31}" destId="{BB85D4BF-68C4-E24C-BC39-791C84CD12DA}" srcOrd="0" destOrd="0" presId="urn:microsoft.com/office/officeart/2008/layout/HorizontalMultiLevelHierarchy"/>
    <dgm:cxn modelId="{E447172F-9119-254E-8496-9E110BB80013}" type="presOf" srcId="{E8F283A2-E501-A941-AC13-B141A10CD1B3}" destId="{9B65860A-443F-1642-B70F-CE01291196AF}" srcOrd="0" destOrd="0" presId="urn:microsoft.com/office/officeart/2008/layout/HorizontalMultiLevelHierarchy"/>
    <dgm:cxn modelId="{24DB8030-9BE3-0A47-A34C-A20CE2874411}" srcId="{273BFB85-FA0D-4543-A35E-68D36055245C}" destId="{42DC2DC4-C6DE-9B41-A813-A599E2C887B0}" srcOrd="0" destOrd="0" parTransId="{B2A03F02-8F98-D644-A54E-E3C5FAA4AD1A}" sibTransId="{4E8C50E8-23D1-6440-9F82-FDAF4BF45B39}"/>
    <dgm:cxn modelId="{95BDA53D-7464-BC4C-A9E3-0399C41D9075}" type="presOf" srcId="{8E2769AC-CF28-6D4B-8092-C7BBC9148DEF}" destId="{0B4EDDF5-596F-CC49-8FC0-B997DAF85E67}" srcOrd="0" destOrd="0" presId="urn:microsoft.com/office/officeart/2008/layout/HorizontalMultiLevelHierarchy"/>
    <dgm:cxn modelId="{F89E163E-741A-1C4D-9D5D-6D1DC86A12FC}" type="presOf" srcId="{D2964F8A-C02A-7240-99BA-183C4E1F1B3C}" destId="{A80D894E-B6AE-C247-9775-D9ED5BAB8A13}" srcOrd="1" destOrd="0" presId="urn:microsoft.com/office/officeart/2008/layout/HorizontalMultiLevelHierarchy"/>
    <dgm:cxn modelId="{F9C03B45-A5B8-4643-9248-0356E9DBD1CA}" type="presOf" srcId="{B7872889-1452-2245-8D8F-4C9B7B47B261}" destId="{16841ED9-9184-0E4F-B10C-E738380F56DD}" srcOrd="0" destOrd="0" presId="urn:microsoft.com/office/officeart/2008/layout/HorizontalMultiLevelHierarchy"/>
    <dgm:cxn modelId="{EB875746-9A1D-0546-A827-A334D881182A}" srcId="{42DC2DC4-C6DE-9B41-A813-A599E2C887B0}" destId="{1345F9CA-CE40-4747-91FA-A66CD74638DC}" srcOrd="0" destOrd="0" parTransId="{A2408D92-1295-2E4C-8009-A03603CE465D}" sibTransId="{3E181691-05BF-3B4C-A222-00F0BD1B60EF}"/>
    <dgm:cxn modelId="{D7D1A246-307C-6E40-A2DA-5CD707692AAC}" type="presOf" srcId="{BEF3BDDB-8303-1B42-AB48-A3A5DF36F824}" destId="{5AE48D67-436C-F041-A0AC-FBE2BEBD63F6}" srcOrd="0" destOrd="0" presId="urn:microsoft.com/office/officeart/2008/layout/HorizontalMultiLevelHierarchy"/>
    <dgm:cxn modelId="{B515965A-9D9B-A44B-8E15-A6376F11B66A}" srcId="{42DC2DC4-C6DE-9B41-A813-A599E2C887B0}" destId="{E8F283A2-E501-A941-AC13-B141A10CD1B3}" srcOrd="3" destOrd="0" parTransId="{BEF3BDDB-8303-1B42-AB48-A3A5DF36F824}" sibTransId="{F05FFC2E-19D6-7544-8B6F-4645A3BF3CE4}"/>
    <dgm:cxn modelId="{2046365D-470B-244D-BEC4-CDE6CF367E7D}" type="presOf" srcId="{8958A08D-7F88-7446-B1DB-16E7509D35E1}" destId="{52418E2E-F291-C24F-B5C4-9781A0604221}" srcOrd="1" destOrd="0" presId="urn:microsoft.com/office/officeart/2008/layout/HorizontalMultiLevelHierarchy"/>
    <dgm:cxn modelId="{C80D1764-D7AE-EB41-A0F6-42DB4710C037}" type="presOf" srcId="{32EF6A0C-5521-454A-8505-05AD678D9313}" destId="{E8180481-CB1B-4D49-84F8-18A712FA2A0E}" srcOrd="1" destOrd="0" presId="urn:microsoft.com/office/officeart/2008/layout/HorizontalMultiLevelHierarchy"/>
    <dgm:cxn modelId="{C0FFFC71-A0AF-564C-8AA9-64C7DACA9331}" srcId="{42DC2DC4-C6DE-9B41-A813-A599E2C887B0}" destId="{708E8822-F9D2-D946-ADB4-1BC883180696}" srcOrd="8" destOrd="0" parTransId="{32EF6A0C-5521-454A-8505-05AD678D9313}" sibTransId="{D8B5449E-EF0A-DF47-9136-AF9B2E5EEDF4}"/>
    <dgm:cxn modelId="{F2B71B72-A1A0-074F-94D7-8F18013701E9}" type="presOf" srcId="{E112AB6C-0BEA-8745-B03E-28B19C9D59BB}" destId="{F7F23F9D-C4B6-8340-9FD3-B2B66D4F3A13}" srcOrd="0" destOrd="0" presId="urn:microsoft.com/office/officeart/2008/layout/HorizontalMultiLevelHierarchy"/>
    <dgm:cxn modelId="{D638C574-32FD-A048-8360-A7153B70460F}" srcId="{42DC2DC4-C6DE-9B41-A813-A599E2C887B0}" destId="{E112AB6C-0BEA-8745-B03E-28B19C9D59BB}" srcOrd="4" destOrd="0" parTransId="{3844E3A9-C36A-644B-A3B7-766F3B6E1F24}" sibTransId="{9843E4FC-E685-844D-9180-603587B34603}"/>
    <dgm:cxn modelId="{A0761982-23D6-2E4D-9DAC-758B8EADAF41}" type="presOf" srcId="{8958A08D-7F88-7446-B1DB-16E7509D35E1}" destId="{C4C8A17C-FDBF-2044-8DB1-2DA20AE8A961}" srcOrd="0" destOrd="0" presId="urn:microsoft.com/office/officeart/2008/layout/HorizontalMultiLevelHierarchy"/>
    <dgm:cxn modelId="{ED9A9784-881E-1248-9DF3-6221144391E3}" type="presOf" srcId="{273BFB85-FA0D-4543-A35E-68D36055245C}" destId="{B2C687E6-5ECD-2949-B333-AB0CC14CB463}" srcOrd="0" destOrd="0" presId="urn:microsoft.com/office/officeart/2008/layout/HorizontalMultiLevelHierarchy"/>
    <dgm:cxn modelId="{A84FA487-7F8F-0444-A935-35451216BDB3}" type="presOf" srcId="{61DE0749-1A2B-3246-8048-CB68842BB795}" destId="{EB23B5A0-3D54-0143-B433-EE09ACBE3928}" srcOrd="0" destOrd="0" presId="urn:microsoft.com/office/officeart/2008/layout/HorizontalMultiLevelHierarchy"/>
    <dgm:cxn modelId="{035AC08E-B012-5040-8AA0-863E542EF30B}" type="presOf" srcId="{3844E3A9-C36A-644B-A3B7-766F3B6E1F24}" destId="{4BDF1E32-6DA3-5145-A34A-F628CE27F4F6}" srcOrd="0" destOrd="0" presId="urn:microsoft.com/office/officeart/2008/layout/HorizontalMultiLevelHierarchy"/>
    <dgm:cxn modelId="{F98E7191-1813-DF40-8F92-94EE388F212D}" type="presOf" srcId="{202F77D9-E5B2-5A41-9E42-FDD2AF7A3F1A}" destId="{CDED3F18-1586-2A46-A298-D36E0973EE13}" srcOrd="1" destOrd="0" presId="urn:microsoft.com/office/officeart/2008/layout/HorizontalMultiLevelHierarchy"/>
    <dgm:cxn modelId="{D512F097-95DE-A341-93DF-78B1181D12E6}" type="presOf" srcId="{5AF86303-F577-734D-A418-104D07F33055}" destId="{F97207E1-E522-484E-8928-E12A794144E0}" srcOrd="0" destOrd="0" presId="urn:microsoft.com/office/officeart/2008/layout/HorizontalMultiLevelHierarchy"/>
    <dgm:cxn modelId="{C01B7EA5-9617-344A-8A85-AA5D26B9DCFC}" srcId="{42DC2DC4-C6DE-9B41-A813-A599E2C887B0}" destId="{B7872889-1452-2245-8D8F-4C9B7B47B261}" srcOrd="6" destOrd="0" parTransId="{8958A08D-7F88-7446-B1DB-16E7509D35E1}" sibTransId="{F3F56020-1839-7749-87CB-13B68E587416}"/>
    <dgm:cxn modelId="{29F531AB-0612-9847-884E-F3BB715D0C6D}" srcId="{42DC2DC4-C6DE-9B41-A813-A599E2C887B0}" destId="{2ABA5519-5BB3-5241-B75B-D28014E5AF31}" srcOrd="1" destOrd="0" parTransId="{D2964F8A-C02A-7240-99BA-183C4E1F1B3C}" sibTransId="{24897B0B-2AF4-084D-9A17-D7F187B10450}"/>
    <dgm:cxn modelId="{7D66F3B9-C836-2C47-9629-DBD11C69B5F2}" type="presOf" srcId="{AE1E1100-02C1-D84B-B9DA-3DB93AC2B199}" destId="{6C3D71D3-BBC4-854D-9A0A-A0DCA28A7C64}" srcOrd="0" destOrd="0" presId="urn:microsoft.com/office/officeart/2008/layout/HorizontalMultiLevelHierarchy"/>
    <dgm:cxn modelId="{DDB0E4C9-E2EF-6348-8150-0D890478921E}" srcId="{42DC2DC4-C6DE-9B41-A813-A599E2C887B0}" destId="{5AF86303-F577-734D-A418-104D07F33055}" srcOrd="7" destOrd="0" parTransId="{8E2769AC-CF28-6D4B-8092-C7BBC9148DEF}" sibTransId="{0A754DCF-35A2-5F46-A18A-809649E1C28B}"/>
    <dgm:cxn modelId="{87BAFCD0-F375-AE43-8DD1-7879A1AE00DF}" type="presOf" srcId="{BEF3BDDB-8303-1B42-AB48-A3A5DF36F824}" destId="{648A5384-8916-3B4D-B182-41402F4534D0}" srcOrd="1" destOrd="0" presId="urn:microsoft.com/office/officeart/2008/layout/HorizontalMultiLevelHierarchy"/>
    <dgm:cxn modelId="{D56177D3-56DB-744B-8993-CD7DA55D377C}" srcId="{42DC2DC4-C6DE-9B41-A813-A599E2C887B0}" destId="{A6801EAE-F360-9A4B-8057-3AB21FBAA763}" srcOrd="2" destOrd="0" parTransId="{202F77D9-E5B2-5A41-9E42-FDD2AF7A3F1A}" sibTransId="{742AD0EC-5036-FF48-8B4E-5AE668952E31}"/>
    <dgm:cxn modelId="{287F0FD8-2883-1042-9ECD-537920B4744E}" type="presOf" srcId="{32EF6A0C-5521-454A-8505-05AD678D9313}" destId="{C45B6944-B527-604F-BD76-31A4207C309E}" srcOrd="0" destOrd="0" presId="urn:microsoft.com/office/officeart/2008/layout/HorizontalMultiLevelHierarchy"/>
    <dgm:cxn modelId="{1EE12ED8-9AAA-8643-BE65-76A230DA9660}" type="presOf" srcId="{202F77D9-E5B2-5A41-9E42-FDD2AF7A3F1A}" destId="{6EFE02CC-D524-E34A-8386-C54E6B002B39}" srcOrd="0" destOrd="0" presId="urn:microsoft.com/office/officeart/2008/layout/HorizontalMultiLevelHierarchy"/>
    <dgm:cxn modelId="{76417CD8-EAE6-EE41-B261-DAC3E507474B}" type="presOf" srcId="{1345F9CA-CE40-4747-91FA-A66CD74638DC}" destId="{602F83FE-BDD9-454D-B69C-C9DC45B71A84}" srcOrd="0" destOrd="0" presId="urn:microsoft.com/office/officeart/2008/layout/HorizontalMultiLevelHierarchy"/>
    <dgm:cxn modelId="{31FF4AE7-2868-DB43-B7F1-431B60473139}" type="presOf" srcId="{A2408D92-1295-2E4C-8009-A03603CE465D}" destId="{35973E13-EBC9-F54E-AF48-B35E40565A25}" srcOrd="0" destOrd="0" presId="urn:microsoft.com/office/officeart/2008/layout/HorizontalMultiLevelHierarchy"/>
    <dgm:cxn modelId="{808589E9-81ED-6D44-AA24-27E79106F1A2}" type="presOf" srcId="{D2964F8A-C02A-7240-99BA-183C4E1F1B3C}" destId="{A0D9C661-6973-6F47-801B-5D30DEAD5686}" srcOrd="0" destOrd="0" presId="urn:microsoft.com/office/officeart/2008/layout/HorizontalMultiLevelHierarchy"/>
    <dgm:cxn modelId="{CA3FECEA-5E75-CD45-B650-8FBF93B9E59F}" type="presOf" srcId="{42DC2DC4-C6DE-9B41-A813-A599E2C887B0}" destId="{53F5FD91-8877-8148-A7FC-B191DF02A3E5}" srcOrd="0" destOrd="0" presId="urn:microsoft.com/office/officeart/2008/layout/HorizontalMultiLevelHierarchy"/>
    <dgm:cxn modelId="{E6FF2AF0-B96B-D946-9A4F-88BEBDF85EB3}" type="presOf" srcId="{61DE0749-1A2B-3246-8048-CB68842BB795}" destId="{CCE0B689-213C-6144-A432-4D00B5C20567}" srcOrd="1" destOrd="0" presId="urn:microsoft.com/office/officeart/2008/layout/HorizontalMultiLevelHierarchy"/>
    <dgm:cxn modelId="{7080B6F2-B72B-204B-A6A6-AEAD79DD1099}" type="presOf" srcId="{3844E3A9-C36A-644B-A3B7-766F3B6E1F24}" destId="{74FE0B8B-9FC6-924D-BF72-1832A55E9A17}" srcOrd="1" destOrd="0" presId="urn:microsoft.com/office/officeart/2008/layout/HorizontalMultiLevelHierarchy"/>
    <dgm:cxn modelId="{A8D072FA-F2CE-2447-BED3-7A122D8885C8}" type="presOf" srcId="{8E2769AC-CF28-6D4B-8092-C7BBC9148DEF}" destId="{AC601503-BCF2-2F47-86DF-2592EADDEF88}" srcOrd="1" destOrd="0" presId="urn:microsoft.com/office/officeart/2008/layout/HorizontalMultiLevelHierarchy"/>
    <dgm:cxn modelId="{59DC9DFA-5750-0A47-94EE-264459FFCA15}" type="presOf" srcId="{A6801EAE-F360-9A4B-8057-3AB21FBAA763}" destId="{0D19FDA4-0C27-2D4A-BF6D-05307AF8D405}" srcOrd="0" destOrd="0" presId="urn:microsoft.com/office/officeart/2008/layout/HorizontalMultiLevelHierarchy"/>
    <dgm:cxn modelId="{51C448A2-C22A-BD46-B941-F21B3F1A5201}" type="presParOf" srcId="{B2C687E6-5ECD-2949-B333-AB0CC14CB463}" destId="{93820787-966C-9547-B3F3-789F053206CD}" srcOrd="0" destOrd="0" presId="urn:microsoft.com/office/officeart/2008/layout/HorizontalMultiLevelHierarchy"/>
    <dgm:cxn modelId="{3E6F911F-4B48-C640-990C-852D96096212}" type="presParOf" srcId="{93820787-966C-9547-B3F3-789F053206CD}" destId="{53F5FD91-8877-8148-A7FC-B191DF02A3E5}" srcOrd="0" destOrd="0" presId="urn:microsoft.com/office/officeart/2008/layout/HorizontalMultiLevelHierarchy"/>
    <dgm:cxn modelId="{73F537F5-36B1-7644-B7C7-8A9198CC0B23}" type="presParOf" srcId="{93820787-966C-9547-B3F3-789F053206CD}" destId="{F547F15F-902B-6044-9A32-C524BF3CA4AE}" srcOrd="1" destOrd="0" presId="urn:microsoft.com/office/officeart/2008/layout/HorizontalMultiLevelHierarchy"/>
    <dgm:cxn modelId="{3D054F8A-7A4E-E746-BBDF-404E3ABC66C4}" type="presParOf" srcId="{F547F15F-902B-6044-9A32-C524BF3CA4AE}" destId="{35973E13-EBC9-F54E-AF48-B35E40565A25}" srcOrd="0" destOrd="0" presId="urn:microsoft.com/office/officeart/2008/layout/HorizontalMultiLevelHierarchy"/>
    <dgm:cxn modelId="{3E1DE33F-0CA9-6344-A16D-B0B3A610B79D}" type="presParOf" srcId="{35973E13-EBC9-F54E-AF48-B35E40565A25}" destId="{54ADAD1E-F4E9-2E4B-B3BD-D1F17AC77EA2}" srcOrd="0" destOrd="0" presId="urn:microsoft.com/office/officeart/2008/layout/HorizontalMultiLevelHierarchy"/>
    <dgm:cxn modelId="{ADEE05FF-AF4D-B247-8508-8B9A4F8FD328}" type="presParOf" srcId="{F547F15F-902B-6044-9A32-C524BF3CA4AE}" destId="{93BC5FC8-B3EF-DF48-B9D4-9E54D71B915C}" srcOrd="1" destOrd="0" presId="urn:microsoft.com/office/officeart/2008/layout/HorizontalMultiLevelHierarchy"/>
    <dgm:cxn modelId="{8AFC3BAE-4D08-8943-8BDB-A3FE6FE9C64C}" type="presParOf" srcId="{93BC5FC8-B3EF-DF48-B9D4-9E54D71B915C}" destId="{602F83FE-BDD9-454D-B69C-C9DC45B71A84}" srcOrd="0" destOrd="0" presId="urn:microsoft.com/office/officeart/2008/layout/HorizontalMultiLevelHierarchy"/>
    <dgm:cxn modelId="{5079471D-66CE-5748-8A68-E607005E9B73}" type="presParOf" srcId="{93BC5FC8-B3EF-DF48-B9D4-9E54D71B915C}" destId="{21F1BBCF-6175-E545-B7D1-28AF342BB5A6}" srcOrd="1" destOrd="0" presId="urn:microsoft.com/office/officeart/2008/layout/HorizontalMultiLevelHierarchy"/>
    <dgm:cxn modelId="{0AC03C34-B788-8542-840B-7CDDE02AFCA3}" type="presParOf" srcId="{F547F15F-902B-6044-9A32-C524BF3CA4AE}" destId="{A0D9C661-6973-6F47-801B-5D30DEAD5686}" srcOrd="2" destOrd="0" presId="urn:microsoft.com/office/officeart/2008/layout/HorizontalMultiLevelHierarchy"/>
    <dgm:cxn modelId="{1E910BCF-6D42-AD44-A2F2-A65975AF6439}" type="presParOf" srcId="{A0D9C661-6973-6F47-801B-5D30DEAD5686}" destId="{A80D894E-B6AE-C247-9775-D9ED5BAB8A13}" srcOrd="0" destOrd="0" presId="urn:microsoft.com/office/officeart/2008/layout/HorizontalMultiLevelHierarchy"/>
    <dgm:cxn modelId="{BBE5F2DC-2BA5-1146-A0D0-05144CF98136}" type="presParOf" srcId="{F547F15F-902B-6044-9A32-C524BF3CA4AE}" destId="{9CE1D1EA-08A4-AF40-B026-62D19BB1EA4A}" srcOrd="3" destOrd="0" presId="urn:microsoft.com/office/officeart/2008/layout/HorizontalMultiLevelHierarchy"/>
    <dgm:cxn modelId="{E1C85F81-1C19-1F4A-8A56-70375ED40FE8}" type="presParOf" srcId="{9CE1D1EA-08A4-AF40-B026-62D19BB1EA4A}" destId="{BB85D4BF-68C4-E24C-BC39-791C84CD12DA}" srcOrd="0" destOrd="0" presId="urn:microsoft.com/office/officeart/2008/layout/HorizontalMultiLevelHierarchy"/>
    <dgm:cxn modelId="{B796736B-BC4A-ED41-A104-8ACAB8798478}" type="presParOf" srcId="{9CE1D1EA-08A4-AF40-B026-62D19BB1EA4A}" destId="{777ACB8E-CC6B-D445-8FAC-F1D24702DC65}" srcOrd="1" destOrd="0" presId="urn:microsoft.com/office/officeart/2008/layout/HorizontalMultiLevelHierarchy"/>
    <dgm:cxn modelId="{9F9168F7-7F3F-8F41-8035-7367BB7BBBB5}" type="presParOf" srcId="{F547F15F-902B-6044-9A32-C524BF3CA4AE}" destId="{6EFE02CC-D524-E34A-8386-C54E6B002B39}" srcOrd="4" destOrd="0" presId="urn:microsoft.com/office/officeart/2008/layout/HorizontalMultiLevelHierarchy"/>
    <dgm:cxn modelId="{EC4DECC3-5FF9-9F43-8B78-F987283A0A40}" type="presParOf" srcId="{6EFE02CC-D524-E34A-8386-C54E6B002B39}" destId="{CDED3F18-1586-2A46-A298-D36E0973EE13}" srcOrd="0" destOrd="0" presId="urn:microsoft.com/office/officeart/2008/layout/HorizontalMultiLevelHierarchy"/>
    <dgm:cxn modelId="{7F2A09A5-321B-2144-BED4-7CDBE6A45386}" type="presParOf" srcId="{F547F15F-902B-6044-9A32-C524BF3CA4AE}" destId="{ACDD27D5-F0FE-CC48-98FB-6B3AD8748B9B}" srcOrd="5" destOrd="0" presId="urn:microsoft.com/office/officeart/2008/layout/HorizontalMultiLevelHierarchy"/>
    <dgm:cxn modelId="{F492818A-50DB-4544-83FF-2500E0C77D1C}" type="presParOf" srcId="{ACDD27D5-F0FE-CC48-98FB-6B3AD8748B9B}" destId="{0D19FDA4-0C27-2D4A-BF6D-05307AF8D405}" srcOrd="0" destOrd="0" presId="urn:microsoft.com/office/officeart/2008/layout/HorizontalMultiLevelHierarchy"/>
    <dgm:cxn modelId="{C9309409-C604-834C-9E21-E92DBC5C0658}" type="presParOf" srcId="{ACDD27D5-F0FE-CC48-98FB-6B3AD8748B9B}" destId="{0727E282-C7E4-BB41-8096-589292D85698}" srcOrd="1" destOrd="0" presId="urn:microsoft.com/office/officeart/2008/layout/HorizontalMultiLevelHierarchy"/>
    <dgm:cxn modelId="{1D10F7BA-A83F-3945-8717-24F027B1E6E0}" type="presParOf" srcId="{F547F15F-902B-6044-9A32-C524BF3CA4AE}" destId="{5AE48D67-436C-F041-A0AC-FBE2BEBD63F6}" srcOrd="6" destOrd="0" presId="urn:microsoft.com/office/officeart/2008/layout/HorizontalMultiLevelHierarchy"/>
    <dgm:cxn modelId="{903A7B78-92C1-504D-9C23-8730533BF926}" type="presParOf" srcId="{5AE48D67-436C-F041-A0AC-FBE2BEBD63F6}" destId="{648A5384-8916-3B4D-B182-41402F4534D0}" srcOrd="0" destOrd="0" presId="urn:microsoft.com/office/officeart/2008/layout/HorizontalMultiLevelHierarchy"/>
    <dgm:cxn modelId="{BE67EC33-5AAF-8445-AA0A-6D6D4B81277F}" type="presParOf" srcId="{F547F15F-902B-6044-9A32-C524BF3CA4AE}" destId="{7F66FE27-EBBB-554F-988E-12C28AC6DE98}" srcOrd="7" destOrd="0" presId="urn:microsoft.com/office/officeart/2008/layout/HorizontalMultiLevelHierarchy"/>
    <dgm:cxn modelId="{95011349-C8BB-F64B-BB9C-CB9CBAF6BBB4}" type="presParOf" srcId="{7F66FE27-EBBB-554F-988E-12C28AC6DE98}" destId="{9B65860A-443F-1642-B70F-CE01291196AF}" srcOrd="0" destOrd="0" presId="urn:microsoft.com/office/officeart/2008/layout/HorizontalMultiLevelHierarchy"/>
    <dgm:cxn modelId="{D0FC1FC0-18C4-D647-9E90-0262BD65308C}" type="presParOf" srcId="{7F66FE27-EBBB-554F-988E-12C28AC6DE98}" destId="{ECF16F30-697C-E341-9724-AD2B8CF60F04}" srcOrd="1" destOrd="0" presId="urn:microsoft.com/office/officeart/2008/layout/HorizontalMultiLevelHierarchy"/>
    <dgm:cxn modelId="{4B322135-B1F1-C145-86AB-38E8E2B1CACB}" type="presParOf" srcId="{F547F15F-902B-6044-9A32-C524BF3CA4AE}" destId="{4BDF1E32-6DA3-5145-A34A-F628CE27F4F6}" srcOrd="8" destOrd="0" presId="urn:microsoft.com/office/officeart/2008/layout/HorizontalMultiLevelHierarchy"/>
    <dgm:cxn modelId="{2541E099-2C09-2043-A02C-02B6758A21A6}" type="presParOf" srcId="{4BDF1E32-6DA3-5145-A34A-F628CE27F4F6}" destId="{74FE0B8B-9FC6-924D-BF72-1832A55E9A17}" srcOrd="0" destOrd="0" presId="urn:microsoft.com/office/officeart/2008/layout/HorizontalMultiLevelHierarchy"/>
    <dgm:cxn modelId="{1ACD0A66-347C-8642-B434-728F9D43BE9B}" type="presParOf" srcId="{F547F15F-902B-6044-9A32-C524BF3CA4AE}" destId="{1FC0ECD9-DA6B-9045-A590-7384E2540CF2}" srcOrd="9" destOrd="0" presId="urn:microsoft.com/office/officeart/2008/layout/HorizontalMultiLevelHierarchy"/>
    <dgm:cxn modelId="{8F7891FD-DDF5-BC42-9FBA-37693791B899}" type="presParOf" srcId="{1FC0ECD9-DA6B-9045-A590-7384E2540CF2}" destId="{F7F23F9D-C4B6-8340-9FD3-B2B66D4F3A13}" srcOrd="0" destOrd="0" presId="urn:microsoft.com/office/officeart/2008/layout/HorizontalMultiLevelHierarchy"/>
    <dgm:cxn modelId="{434C3719-65AF-F747-8C73-18801316050C}" type="presParOf" srcId="{1FC0ECD9-DA6B-9045-A590-7384E2540CF2}" destId="{331B497B-931A-4C4C-B673-D82180EE9583}" srcOrd="1" destOrd="0" presId="urn:microsoft.com/office/officeart/2008/layout/HorizontalMultiLevelHierarchy"/>
    <dgm:cxn modelId="{0A9DC30F-6B7B-1B42-8374-970C046B7B49}" type="presParOf" srcId="{F547F15F-902B-6044-9A32-C524BF3CA4AE}" destId="{EB23B5A0-3D54-0143-B433-EE09ACBE3928}" srcOrd="10" destOrd="0" presId="urn:microsoft.com/office/officeart/2008/layout/HorizontalMultiLevelHierarchy"/>
    <dgm:cxn modelId="{5AC958F0-8B20-F245-BB2C-CD7E22328C11}" type="presParOf" srcId="{EB23B5A0-3D54-0143-B433-EE09ACBE3928}" destId="{CCE0B689-213C-6144-A432-4D00B5C20567}" srcOrd="0" destOrd="0" presId="urn:microsoft.com/office/officeart/2008/layout/HorizontalMultiLevelHierarchy"/>
    <dgm:cxn modelId="{138EC2C7-B1F5-C541-AE01-8E9D305159A5}" type="presParOf" srcId="{F547F15F-902B-6044-9A32-C524BF3CA4AE}" destId="{BB131D00-C90B-EF4B-8ADA-1FDD1E5F3B83}" srcOrd="11" destOrd="0" presId="urn:microsoft.com/office/officeart/2008/layout/HorizontalMultiLevelHierarchy"/>
    <dgm:cxn modelId="{CC5FA4ED-6277-1949-BBF6-ECA5A92EFB6B}" type="presParOf" srcId="{BB131D00-C90B-EF4B-8ADA-1FDD1E5F3B83}" destId="{6C3D71D3-BBC4-854D-9A0A-A0DCA28A7C64}" srcOrd="0" destOrd="0" presId="urn:microsoft.com/office/officeart/2008/layout/HorizontalMultiLevelHierarchy"/>
    <dgm:cxn modelId="{1EE0744B-FBD9-BC40-9526-5D330E5C72D8}" type="presParOf" srcId="{BB131D00-C90B-EF4B-8ADA-1FDD1E5F3B83}" destId="{C9D6227A-4F67-554B-AC44-76D531688C09}" srcOrd="1" destOrd="0" presId="urn:microsoft.com/office/officeart/2008/layout/HorizontalMultiLevelHierarchy"/>
    <dgm:cxn modelId="{1FDCB083-E671-1C4B-A525-CA7310DABBDF}" type="presParOf" srcId="{F547F15F-902B-6044-9A32-C524BF3CA4AE}" destId="{C4C8A17C-FDBF-2044-8DB1-2DA20AE8A961}" srcOrd="12" destOrd="0" presId="urn:microsoft.com/office/officeart/2008/layout/HorizontalMultiLevelHierarchy"/>
    <dgm:cxn modelId="{DD2170C0-87D3-B34E-AEB2-D8CA32B4DF7A}" type="presParOf" srcId="{C4C8A17C-FDBF-2044-8DB1-2DA20AE8A961}" destId="{52418E2E-F291-C24F-B5C4-9781A0604221}" srcOrd="0" destOrd="0" presId="urn:microsoft.com/office/officeart/2008/layout/HorizontalMultiLevelHierarchy"/>
    <dgm:cxn modelId="{E94A2B06-FA63-1245-9E07-7EA52AB91424}" type="presParOf" srcId="{F547F15F-902B-6044-9A32-C524BF3CA4AE}" destId="{AD5269CC-DCD9-9B41-865A-8AF54CE38A69}" srcOrd="13" destOrd="0" presId="urn:microsoft.com/office/officeart/2008/layout/HorizontalMultiLevelHierarchy"/>
    <dgm:cxn modelId="{4ECF6704-2407-434C-ABD2-AE24F49F688C}" type="presParOf" srcId="{AD5269CC-DCD9-9B41-865A-8AF54CE38A69}" destId="{16841ED9-9184-0E4F-B10C-E738380F56DD}" srcOrd="0" destOrd="0" presId="urn:microsoft.com/office/officeart/2008/layout/HorizontalMultiLevelHierarchy"/>
    <dgm:cxn modelId="{D50B84D9-E1FB-7B48-AA50-601041F5D33A}" type="presParOf" srcId="{AD5269CC-DCD9-9B41-865A-8AF54CE38A69}" destId="{62FDF28E-623A-FB42-A8F5-DE09923EDD3B}" srcOrd="1" destOrd="0" presId="urn:microsoft.com/office/officeart/2008/layout/HorizontalMultiLevelHierarchy"/>
    <dgm:cxn modelId="{906654B3-D8FF-794F-85E9-2CD5C614FCD3}" type="presParOf" srcId="{F547F15F-902B-6044-9A32-C524BF3CA4AE}" destId="{0B4EDDF5-596F-CC49-8FC0-B997DAF85E67}" srcOrd="14" destOrd="0" presId="urn:microsoft.com/office/officeart/2008/layout/HorizontalMultiLevelHierarchy"/>
    <dgm:cxn modelId="{C5153141-4F09-A841-8288-19BE3C79C6E3}" type="presParOf" srcId="{0B4EDDF5-596F-CC49-8FC0-B997DAF85E67}" destId="{AC601503-BCF2-2F47-86DF-2592EADDEF88}" srcOrd="0" destOrd="0" presId="urn:microsoft.com/office/officeart/2008/layout/HorizontalMultiLevelHierarchy"/>
    <dgm:cxn modelId="{7C9EB6CF-2689-C54F-AD91-B27ADBF77C4A}" type="presParOf" srcId="{F547F15F-902B-6044-9A32-C524BF3CA4AE}" destId="{03B47914-7C2A-B244-A7EC-78DB3B400B50}" srcOrd="15" destOrd="0" presId="urn:microsoft.com/office/officeart/2008/layout/HorizontalMultiLevelHierarchy"/>
    <dgm:cxn modelId="{E51785E8-6DC9-A84E-BE99-75081A5E28A7}" type="presParOf" srcId="{03B47914-7C2A-B244-A7EC-78DB3B400B50}" destId="{F97207E1-E522-484E-8928-E12A794144E0}" srcOrd="0" destOrd="0" presId="urn:microsoft.com/office/officeart/2008/layout/HorizontalMultiLevelHierarchy"/>
    <dgm:cxn modelId="{36CF6022-49D4-D04E-A540-AFE0D8EBDE7B}" type="presParOf" srcId="{03B47914-7C2A-B244-A7EC-78DB3B400B50}" destId="{EF44F1FE-4E3E-7940-8EFD-DB1560D756AB}" srcOrd="1" destOrd="0" presId="urn:microsoft.com/office/officeart/2008/layout/HorizontalMultiLevelHierarchy"/>
    <dgm:cxn modelId="{58D828A6-BD45-2449-A22E-7B45B8EBB81E}" type="presParOf" srcId="{F547F15F-902B-6044-9A32-C524BF3CA4AE}" destId="{C45B6944-B527-604F-BD76-31A4207C309E}" srcOrd="16" destOrd="0" presId="urn:microsoft.com/office/officeart/2008/layout/HorizontalMultiLevelHierarchy"/>
    <dgm:cxn modelId="{30F5E669-5931-EF45-B7EE-90D9D40F2A53}" type="presParOf" srcId="{C45B6944-B527-604F-BD76-31A4207C309E}" destId="{E8180481-CB1B-4D49-84F8-18A712FA2A0E}" srcOrd="0" destOrd="0" presId="urn:microsoft.com/office/officeart/2008/layout/HorizontalMultiLevelHierarchy"/>
    <dgm:cxn modelId="{EE31405D-F91F-FC46-A252-FC7631D84E22}" type="presParOf" srcId="{F547F15F-902B-6044-9A32-C524BF3CA4AE}" destId="{01656DF6-7556-F44C-A94A-45EAD34F9790}" srcOrd="17" destOrd="0" presId="urn:microsoft.com/office/officeart/2008/layout/HorizontalMultiLevelHierarchy"/>
    <dgm:cxn modelId="{40EAFA2E-21B5-B34C-B1E5-8AB8644EEDC0}" type="presParOf" srcId="{01656DF6-7556-F44C-A94A-45EAD34F9790}" destId="{BEB71EF6-7843-2441-AA5E-34F6EF87D901}" srcOrd="0" destOrd="0" presId="urn:microsoft.com/office/officeart/2008/layout/HorizontalMultiLevelHierarchy"/>
    <dgm:cxn modelId="{A7D18AEC-C3A8-2548-82BE-7503E6E032C9}" type="presParOf" srcId="{01656DF6-7556-F44C-A94A-45EAD34F9790}" destId="{E7782A3D-59A1-DA4C-AF95-E09ED2B058E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7EB57D-F153-2942-947D-EBC343AD669E}"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fr-FR"/>
        </a:p>
      </dgm:t>
    </dgm:pt>
    <dgm:pt modelId="{4AE07FCA-52D7-F845-B6AC-E78BCCB36554}">
      <dgm:prSet/>
      <dgm:spPr/>
      <dgm:t>
        <a:bodyPr/>
        <a:lstStyle/>
        <a:p>
          <a:r>
            <a:rPr lang="en-US"/>
            <a:t>complex terminology,</a:t>
          </a:r>
          <a:endParaRPr lang="fr-IT"/>
        </a:p>
      </dgm:t>
    </dgm:pt>
    <dgm:pt modelId="{E834D2F4-FDB7-344F-AE17-A01E8DD7CDA6}" type="parTrans" cxnId="{F20B3B98-8DF6-3440-82F6-E8EE7F823376}">
      <dgm:prSet/>
      <dgm:spPr/>
      <dgm:t>
        <a:bodyPr/>
        <a:lstStyle/>
        <a:p>
          <a:endParaRPr lang="fr-FR"/>
        </a:p>
      </dgm:t>
    </dgm:pt>
    <dgm:pt modelId="{86A08C4B-D37A-174A-874E-AC7CF6D7619E}" type="sibTrans" cxnId="{F20B3B98-8DF6-3440-82F6-E8EE7F823376}">
      <dgm:prSet/>
      <dgm:spPr/>
      <dgm:t>
        <a:bodyPr/>
        <a:lstStyle/>
        <a:p>
          <a:endParaRPr lang="fr-FR"/>
        </a:p>
      </dgm:t>
    </dgm:pt>
    <dgm:pt modelId="{49FB256A-F830-6742-9878-6EA54E210F63}">
      <dgm:prSet/>
      <dgm:spPr/>
      <dgm:t>
        <a:bodyPr/>
        <a:lstStyle/>
        <a:p>
          <a:r>
            <a:rPr lang="en-US"/>
            <a:t>important information that is being hidden in the small print, </a:t>
          </a:r>
          <a:endParaRPr lang="fr-IT"/>
        </a:p>
      </dgm:t>
    </dgm:pt>
    <dgm:pt modelId="{EEF48F5C-AF9D-2F4A-935A-F0D36664BD9D}" type="parTrans" cxnId="{2A8BB700-1E19-DD44-AE2F-96E47236918A}">
      <dgm:prSet/>
      <dgm:spPr/>
      <dgm:t>
        <a:bodyPr/>
        <a:lstStyle/>
        <a:p>
          <a:endParaRPr lang="fr-FR"/>
        </a:p>
      </dgm:t>
    </dgm:pt>
    <dgm:pt modelId="{85604C8C-7D91-0249-95EC-BA064FE1E9FE}" type="sibTrans" cxnId="{2A8BB700-1E19-DD44-AE2F-96E47236918A}">
      <dgm:prSet/>
      <dgm:spPr/>
      <dgm:t>
        <a:bodyPr/>
        <a:lstStyle/>
        <a:p>
          <a:endParaRPr lang="fr-FR"/>
        </a:p>
      </dgm:t>
    </dgm:pt>
    <dgm:pt modelId="{99C67EC9-3DA8-7B44-B8F9-0A8C22C7A556}">
      <dgm:prSet/>
      <dgm:spPr/>
      <dgm:t>
        <a:bodyPr/>
        <a:lstStyle/>
        <a:p>
          <a:r>
            <a:rPr lang="en-US"/>
            <a:t>package deals that are not comparable</a:t>
          </a:r>
          <a:endParaRPr lang="fr-IT"/>
        </a:p>
      </dgm:t>
    </dgm:pt>
    <dgm:pt modelId="{F8AE6C76-1250-B340-8270-D2AF0AF7001C}" type="parTrans" cxnId="{6E34FAA7-5055-5F4E-879B-B4C21FA67E0E}">
      <dgm:prSet/>
      <dgm:spPr/>
      <dgm:t>
        <a:bodyPr/>
        <a:lstStyle/>
        <a:p>
          <a:endParaRPr lang="fr-FR"/>
        </a:p>
      </dgm:t>
    </dgm:pt>
    <dgm:pt modelId="{E69EB0A3-3705-5246-BDC8-92863810455E}" type="sibTrans" cxnId="{6E34FAA7-5055-5F4E-879B-B4C21FA67E0E}">
      <dgm:prSet/>
      <dgm:spPr/>
      <dgm:t>
        <a:bodyPr/>
        <a:lstStyle/>
        <a:p>
          <a:endParaRPr lang="fr-FR"/>
        </a:p>
      </dgm:t>
    </dgm:pt>
    <dgm:pt modelId="{45567C22-BC3E-2246-9D1D-9273BE171679}">
      <dgm:prSet/>
      <dgm:spPr/>
      <dgm:t>
        <a:bodyPr/>
        <a:lstStyle/>
        <a:p>
          <a:r>
            <a:rPr lang="en-US" dirty="0"/>
            <a:t>consumers find it difficult to understand what type of consumption data was used for calculating the discount. </a:t>
          </a:r>
          <a:endParaRPr lang="fr-IT" dirty="0"/>
        </a:p>
      </dgm:t>
    </dgm:pt>
    <dgm:pt modelId="{1403464E-33D2-FF4F-987A-159148F0E2D8}" type="parTrans" cxnId="{65AC58D6-27D4-D84A-AC7B-808ACC1B3624}">
      <dgm:prSet/>
      <dgm:spPr/>
      <dgm:t>
        <a:bodyPr/>
        <a:lstStyle/>
        <a:p>
          <a:endParaRPr lang="fr-FR"/>
        </a:p>
      </dgm:t>
    </dgm:pt>
    <dgm:pt modelId="{34128146-1ABF-2D4D-B509-F7AA2E55770F}" type="sibTrans" cxnId="{65AC58D6-27D4-D84A-AC7B-808ACC1B3624}">
      <dgm:prSet/>
      <dgm:spPr/>
      <dgm:t>
        <a:bodyPr/>
        <a:lstStyle/>
        <a:p>
          <a:endParaRPr lang="fr-FR"/>
        </a:p>
      </dgm:t>
    </dgm:pt>
    <dgm:pt modelId="{882399FF-3094-D543-AA3A-2C973678F9D6}" type="pres">
      <dgm:prSet presAssocID="{7B7EB57D-F153-2942-947D-EBC343AD669E}" presName="matrix" presStyleCnt="0">
        <dgm:presLayoutVars>
          <dgm:chMax val="1"/>
          <dgm:dir/>
          <dgm:resizeHandles val="exact"/>
        </dgm:presLayoutVars>
      </dgm:prSet>
      <dgm:spPr/>
    </dgm:pt>
    <dgm:pt modelId="{7455F766-C9FA-3342-A235-9B5D364C972E}" type="pres">
      <dgm:prSet presAssocID="{7B7EB57D-F153-2942-947D-EBC343AD669E}" presName="diamond" presStyleLbl="bgShp" presStyleIdx="0" presStyleCnt="1" custLinFactNeighborY="-2174"/>
      <dgm:spPr/>
    </dgm:pt>
    <dgm:pt modelId="{EEC87071-7344-584F-B0D1-236988E36D71}" type="pres">
      <dgm:prSet presAssocID="{7B7EB57D-F153-2942-947D-EBC343AD669E}" presName="quad1" presStyleLbl="node1" presStyleIdx="0" presStyleCnt="4" custScaleX="229013" custScaleY="72840" custLinFactNeighborX="-71610" custLinFactNeighborY="4212">
        <dgm:presLayoutVars>
          <dgm:chMax val="0"/>
          <dgm:chPref val="0"/>
          <dgm:bulletEnabled val="1"/>
        </dgm:presLayoutVars>
      </dgm:prSet>
      <dgm:spPr/>
    </dgm:pt>
    <dgm:pt modelId="{385FBF16-7006-764F-AC8B-0A0170BB0491}" type="pres">
      <dgm:prSet presAssocID="{7B7EB57D-F153-2942-947D-EBC343AD669E}" presName="quad2" presStyleLbl="node1" presStyleIdx="1" presStyleCnt="4" custScaleX="229013" custScaleY="72840" custLinFactNeighborX="53425" custLinFactNeighborY="1404">
        <dgm:presLayoutVars>
          <dgm:chMax val="0"/>
          <dgm:chPref val="0"/>
          <dgm:bulletEnabled val="1"/>
        </dgm:presLayoutVars>
      </dgm:prSet>
      <dgm:spPr/>
    </dgm:pt>
    <dgm:pt modelId="{8DA086C6-FF5A-8D44-8798-30246899C21F}" type="pres">
      <dgm:prSet presAssocID="{7B7EB57D-F153-2942-947D-EBC343AD669E}" presName="quad3" presStyleLbl="node1" presStyleIdx="2" presStyleCnt="4" custScaleX="229013" custScaleY="72840" custLinFactNeighborX="-70908" custLinFactNeighborY="1404">
        <dgm:presLayoutVars>
          <dgm:chMax val="0"/>
          <dgm:chPref val="0"/>
          <dgm:bulletEnabled val="1"/>
        </dgm:presLayoutVars>
      </dgm:prSet>
      <dgm:spPr/>
    </dgm:pt>
    <dgm:pt modelId="{06D07C18-4BA0-B048-8E31-341933E510D9}" type="pres">
      <dgm:prSet presAssocID="{7B7EB57D-F153-2942-947D-EBC343AD669E}" presName="quad4" presStyleLbl="node1" presStyleIdx="3" presStyleCnt="4" custScaleX="229013" custScaleY="72840" custLinFactNeighborX="65292">
        <dgm:presLayoutVars>
          <dgm:chMax val="0"/>
          <dgm:chPref val="0"/>
          <dgm:bulletEnabled val="1"/>
        </dgm:presLayoutVars>
      </dgm:prSet>
      <dgm:spPr/>
    </dgm:pt>
  </dgm:ptLst>
  <dgm:cxnLst>
    <dgm:cxn modelId="{2A8BB700-1E19-DD44-AE2F-96E47236918A}" srcId="{7B7EB57D-F153-2942-947D-EBC343AD669E}" destId="{49FB256A-F830-6742-9878-6EA54E210F63}" srcOrd="1" destOrd="0" parTransId="{EEF48F5C-AF9D-2F4A-935A-F0D36664BD9D}" sibTransId="{85604C8C-7D91-0249-95EC-BA064FE1E9FE}"/>
    <dgm:cxn modelId="{EDFECD00-D372-2640-B9C7-B4AB1B263FB4}" type="presOf" srcId="{7B7EB57D-F153-2942-947D-EBC343AD669E}" destId="{882399FF-3094-D543-AA3A-2C973678F9D6}" srcOrd="0" destOrd="0" presId="urn:microsoft.com/office/officeart/2005/8/layout/matrix3"/>
    <dgm:cxn modelId="{2E45F845-BCF8-A64A-81F2-8249B0754B82}" type="presOf" srcId="{49FB256A-F830-6742-9878-6EA54E210F63}" destId="{385FBF16-7006-764F-AC8B-0A0170BB0491}" srcOrd="0" destOrd="0" presId="urn:microsoft.com/office/officeart/2005/8/layout/matrix3"/>
    <dgm:cxn modelId="{4A77E596-4EAA-2F4E-99FC-CBBE22C510D4}" type="presOf" srcId="{4AE07FCA-52D7-F845-B6AC-E78BCCB36554}" destId="{EEC87071-7344-584F-B0D1-236988E36D71}" srcOrd="0" destOrd="0" presId="urn:microsoft.com/office/officeart/2005/8/layout/matrix3"/>
    <dgm:cxn modelId="{F20B3B98-8DF6-3440-82F6-E8EE7F823376}" srcId="{7B7EB57D-F153-2942-947D-EBC343AD669E}" destId="{4AE07FCA-52D7-F845-B6AC-E78BCCB36554}" srcOrd="0" destOrd="0" parTransId="{E834D2F4-FDB7-344F-AE17-A01E8DD7CDA6}" sibTransId="{86A08C4B-D37A-174A-874E-AC7CF6D7619E}"/>
    <dgm:cxn modelId="{6E34FAA7-5055-5F4E-879B-B4C21FA67E0E}" srcId="{7B7EB57D-F153-2942-947D-EBC343AD669E}" destId="{99C67EC9-3DA8-7B44-B8F9-0A8C22C7A556}" srcOrd="2" destOrd="0" parTransId="{F8AE6C76-1250-B340-8270-D2AF0AF7001C}" sibTransId="{E69EB0A3-3705-5246-BDC8-92863810455E}"/>
    <dgm:cxn modelId="{E6DAD0B1-F9D8-8B4A-8A19-A28418E16D56}" type="presOf" srcId="{45567C22-BC3E-2246-9D1D-9273BE171679}" destId="{06D07C18-4BA0-B048-8E31-341933E510D9}" srcOrd="0" destOrd="0" presId="urn:microsoft.com/office/officeart/2005/8/layout/matrix3"/>
    <dgm:cxn modelId="{E267A8D0-3750-B241-9DC7-82EFD778A346}" type="presOf" srcId="{99C67EC9-3DA8-7B44-B8F9-0A8C22C7A556}" destId="{8DA086C6-FF5A-8D44-8798-30246899C21F}" srcOrd="0" destOrd="0" presId="urn:microsoft.com/office/officeart/2005/8/layout/matrix3"/>
    <dgm:cxn modelId="{65AC58D6-27D4-D84A-AC7B-808ACC1B3624}" srcId="{7B7EB57D-F153-2942-947D-EBC343AD669E}" destId="{45567C22-BC3E-2246-9D1D-9273BE171679}" srcOrd="3" destOrd="0" parTransId="{1403464E-33D2-FF4F-987A-159148F0E2D8}" sibTransId="{34128146-1ABF-2D4D-B509-F7AA2E55770F}"/>
    <dgm:cxn modelId="{494A15E8-352A-E545-902C-FE584F51F319}" type="presParOf" srcId="{882399FF-3094-D543-AA3A-2C973678F9D6}" destId="{7455F766-C9FA-3342-A235-9B5D364C972E}" srcOrd="0" destOrd="0" presId="urn:microsoft.com/office/officeart/2005/8/layout/matrix3"/>
    <dgm:cxn modelId="{74DF2CCC-B5F9-044F-BC91-AB7BADFD68B9}" type="presParOf" srcId="{882399FF-3094-D543-AA3A-2C973678F9D6}" destId="{EEC87071-7344-584F-B0D1-236988E36D71}" srcOrd="1" destOrd="0" presId="urn:microsoft.com/office/officeart/2005/8/layout/matrix3"/>
    <dgm:cxn modelId="{BA3A1ED0-3F04-DE4D-9B9B-C88D86E61811}" type="presParOf" srcId="{882399FF-3094-D543-AA3A-2C973678F9D6}" destId="{385FBF16-7006-764F-AC8B-0A0170BB0491}" srcOrd="2" destOrd="0" presId="urn:microsoft.com/office/officeart/2005/8/layout/matrix3"/>
    <dgm:cxn modelId="{095B5C5E-61C8-8A4B-95C9-6B6846FB861A}" type="presParOf" srcId="{882399FF-3094-D543-AA3A-2C973678F9D6}" destId="{8DA086C6-FF5A-8D44-8798-30246899C21F}" srcOrd="3" destOrd="0" presId="urn:microsoft.com/office/officeart/2005/8/layout/matrix3"/>
    <dgm:cxn modelId="{072250C3-B5B2-A84C-B177-1D29EA34C583}" type="presParOf" srcId="{882399FF-3094-D543-AA3A-2C973678F9D6}" destId="{06D07C18-4BA0-B048-8E31-341933E510D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510010-93B0-A445-9C77-386DFEFD538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fr-FR"/>
        </a:p>
      </dgm:t>
    </dgm:pt>
    <dgm:pt modelId="{1E28F73E-9D19-CA4F-B53E-E2ED72DF4DE3}">
      <dgm:prSe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Article 12</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1DE85BD9-466C-5044-9AF7-79764A17833E}" type="parTrans" cxnId="{909AE3BF-1572-0D42-A27C-C92C92634CB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E092BC69-F4EB-D24B-AE0E-1D8C3181C379}" type="sibTrans" cxnId="{909AE3BF-1572-0D42-A27C-C92C92634CB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67F0CCE5-4333-C34B-909A-57567410FABF}">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of the Directive mentions the desirability to promote behavioral change with instruments, policies and information provision.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71C8FBA2-1214-9F4D-9F43-824282D9CE33}" type="parTrans" cxnId="{E5410102-6BBF-7F4F-A875-DB5ED58717B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6BABB5A6-81B0-7047-99E8-88DEBB89092F}" type="sibTrans" cxnId="{E5410102-6BBF-7F4F-A875-DB5ED58717B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E634FE1-1144-5540-B3A8-4DDD3639D544}">
      <dgm:prSe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Article 17.2, </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C9576E44-996D-F34D-B81B-9CBB2D664DD7}" type="parTrans" cxnId="{ECFF308E-13CF-404B-9273-EF4E307CC2B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A8BABE68-E455-7647-A5DD-EE8BE8FEA8A2}" type="sibTrans" cxnId="{ECFF308E-13CF-404B-9273-EF4E307CC2B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06973D03-3EF9-5749-A28A-A5859ED77A58}">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The Directive encourages Member States to “establish appropriate conditions for market operators to provide adequate and targeted information  and advice to energy consumers on energy efficiency”,</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701BDB74-C0A4-4245-992E-0788AE340D35}" type="parTrans" cxnId="{1F45B39D-780D-EE4C-B440-FD09EB831E7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2C934ADE-CB04-6D49-B3AE-717922BE1854}" type="sibTrans" cxnId="{1F45B39D-780D-EE4C-B440-FD09EB831E7A}">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1CBCDD36-3975-954D-913F-4F5CFA8A0784}">
      <dgm:prSe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Annex V (d)</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2C4CE8C3-668B-C54E-853F-A5DD925D3850}" type="parTrans" cxnId="{844348C8-E84C-C945-ACB2-B09F154BD3E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2487AB99-0806-C94A-B943-C01C339C8330}" type="sibTrans" cxnId="{844348C8-E84C-C945-ACB2-B09F154BD3E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C62663B9-26C0-5D43-A298-B72BA680E57C}">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where the desirability to survey the savings achieved through policies aimed at reducing actual consumption is mentioned..</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B6F2C9F0-34C4-3E43-8279-248B1EE5AC5B}" type="parTrans" cxnId="{292A61F6-5724-F34B-82C2-23DA7FBD98C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FD7C5075-628B-B44B-8957-D20DA5D3DEAA}" type="sibTrans" cxnId="{292A61F6-5724-F34B-82C2-23DA7FBD98C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723EDADE-842B-CF4F-A52B-4061534EDC00}" type="pres">
      <dgm:prSet presAssocID="{E5510010-93B0-A445-9C77-386DFEFD538E}" presName="Name0" presStyleCnt="0">
        <dgm:presLayoutVars>
          <dgm:dir/>
          <dgm:animLvl val="lvl"/>
          <dgm:resizeHandles val="exact"/>
        </dgm:presLayoutVars>
      </dgm:prSet>
      <dgm:spPr/>
    </dgm:pt>
    <dgm:pt modelId="{ADF6C36A-0F20-0348-91CF-CF97B71A48BC}" type="pres">
      <dgm:prSet presAssocID="{1E28F73E-9D19-CA4F-B53E-E2ED72DF4DE3}" presName="linNode" presStyleCnt="0"/>
      <dgm:spPr/>
    </dgm:pt>
    <dgm:pt modelId="{0FBF4793-7678-6F44-B97D-6DF4F1C84D06}" type="pres">
      <dgm:prSet presAssocID="{1E28F73E-9D19-CA4F-B53E-E2ED72DF4DE3}" presName="parentText" presStyleLbl="node1" presStyleIdx="0" presStyleCnt="3" custScaleX="56906" custScaleY="51448">
        <dgm:presLayoutVars>
          <dgm:chMax val="1"/>
          <dgm:bulletEnabled val="1"/>
        </dgm:presLayoutVars>
      </dgm:prSet>
      <dgm:spPr/>
    </dgm:pt>
    <dgm:pt modelId="{9BDE6FBB-59C2-C348-BE39-3C7CAE13FFAB}" type="pres">
      <dgm:prSet presAssocID="{1E28F73E-9D19-CA4F-B53E-E2ED72DF4DE3}" presName="descendantText" presStyleLbl="alignAccFollowNode1" presStyleIdx="0" presStyleCnt="3" custScaleX="166739" custScaleY="42531">
        <dgm:presLayoutVars>
          <dgm:bulletEnabled val="1"/>
        </dgm:presLayoutVars>
      </dgm:prSet>
      <dgm:spPr/>
    </dgm:pt>
    <dgm:pt modelId="{E0FDA55E-7383-D644-B110-16577EC6E54B}" type="pres">
      <dgm:prSet presAssocID="{E092BC69-F4EB-D24B-AE0E-1D8C3181C379}" presName="sp" presStyleCnt="0"/>
      <dgm:spPr/>
    </dgm:pt>
    <dgm:pt modelId="{C8EB4D9C-7DD4-AF43-B348-36ABC430E758}" type="pres">
      <dgm:prSet presAssocID="{BE634FE1-1144-5540-B3A8-4DDD3639D544}" presName="linNode" presStyleCnt="0"/>
      <dgm:spPr/>
    </dgm:pt>
    <dgm:pt modelId="{09E06375-E7C9-EE41-A7E9-D742A8827B21}" type="pres">
      <dgm:prSet presAssocID="{BE634FE1-1144-5540-B3A8-4DDD3639D544}" presName="parentText" presStyleLbl="node1" presStyleIdx="1" presStyleCnt="3" custScaleX="44403" custScaleY="47918">
        <dgm:presLayoutVars>
          <dgm:chMax val="1"/>
          <dgm:bulletEnabled val="1"/>
        </dgm:presLayoutVars>
      </dgm:prSet>
      <dgm:spPr/>
    </dgm:pt>
    <dgm:pt modelId="{7E6D0AA9-870B-0A47-9E5B-9D510B748274}" type="pres">
      <dgm:prSet presAssocID="{BE634FE1-1144-5540-B3A8-4DDD3639D544}" presName="descendantText" presStyleLbl="alignAccFollowNode1" presStyleIdx="1" presStyleCnt="3" custScaleX="133580" custScaleY="40347">
        <dgm:presLayoutVars>
          <dgm:bulletEnabled val="1"/>
        </dgm:presLayoutVars>
      </dgm:prSet>
      <dgm:spPr/>
    </dgm:pt>
    <dgm:pt modelId="{13F55E49-C498-2A47-AF99-296B99153C18}" type="pres">
      <dgm:prSet presAssocID="{A8BABE68-E455-7647-A5DD-EE8BE8FEA8A2}" presName="sp" presStyleCnt="0"/>
      <dgm:spPr/>
    </dgm:pt>
    <dgm:pt modelId="{7F39CCB2-9D4C-DC48-99DD-5C8184B33306}" type="pres">
      <dgm:prSet presAssocID="{1CBCDD36-3975-954D-913F-4F5CFA8A0784}" presName="linNode" presStyleCnt="0"/>
      <dgm:spPr/>
    </dgm:pt>
    <dgm:pt modelId="{1AF4D898-ED40-F84D-BA10-872B8E558840}" type="pres">
      <dgm:prSet presAssocID="{1CBCDD36-3975-954D-913F-4F5CFA8A0784}" presName="parentText" presStyleLbl="node1" presStyleIdx="2" presStyleCnt="3" custScaleX="44403" custScaleY="44349">
        <dgm:presLayoutVars>
          <dgm:chMax val="1"/>
          <dgm:bulletEnabled val="1"/>
        </dgm:presLayoutVars>
      </dgm:prSet>
      <dgm:spPr/>
    </dgm:pt>
    <dgm:pt modelId="{6059B1B0-5AF8-B740-B5E7-EE8943DE929F}" type="pres">
      <dgm:prSet presAssocID="{1CBCDD36-3975-954D-913F-4F5CFA8A0784}" presName="descendantText" presStyleLbl="alignAccFollowNode1" presStyleIdx="2" presStyleCnt="3" custScaleX="131213" custScaleY="43271">
        <dgm:presLayoutVars>
          <dgm:bulletEnabled val="1"/>
        </dgm:presLayoutVars>
      </dgm:prSet>
      <dgm:spPr/>
    </dgm:pt>
  </dgm:ptLst>
  <dgm:cxnLst>
    <dgm:cxn modelId="{E5410102-6BBF-7F4F-A875-DB5ED58717BE}" srcId="{1E28F73E-9D19-CA4F-B53E-E2ED72DF4DE3}" destId="{67F0CCE5-4333-C34B-909A-57567410FABF}" srcOrd="0" destOrd="0" parTransId="{71C8FBA2-1214-9F4D-9F43-824282D9CE33}" sibTransId="{6BABB5A6-81B0-7047-99E8-88DEBB89092F}"/>
    <dgm:cxn modelId="{53B2F758-F5D7-6D4B-B70D-3EDC3457E4C0}" type="presOf" srcId="{BE634FE1-1144-5540-B3A8-4DDD3639D544}" destId="{09E06375-E7C9-EE41-A7E9-D742A8827B21}" srcOrd="0" destOrd="0" presId="urn:microsoft.com/office/officeart/2005/8/layout/vList5"/>
    <dgm:cxn modelId="{33E7A65E-1859-8F4E-8D68-488447557433}" type="presOf" srcId="{06973D03-3EF9-5749-A28A-A5859ED77A58}" destId="{7E6D0AA9-870B-0A47-9E5B-9D510B748274}" srcOrd="0" destOrd="0" presId="urn:microsoft.com/office/officeart/2005/8/layout/vList5"/>
    <dgm:cxn modelId="{64A0446B-8201-604A-B5C8-7BBE507FA84F}" type="presOf" srcId="{C62663B9-26C0-5D43-A298-B72BA680E57C}" destId="{6059B1B0-5AF8-B740-B5E7-EE8943DE929F}" srcOrd="0" destOrd="0" presId="urn:microsoft.com/office/officeart/2005/8/layout/vList5"/>
    <dgm:cxn modelId="{ECFF308E-13CF-404B-9273-EF4E307CC2BA}" srcId="{E5510010-93B0-A445-9C77-386DFEFD538E}" destId="{BE634FE1-1144-5540-B3A8-4DDD3639D544}" srcOrd="1" destOrd="0" parTransId="{C9576E44-996D-F34D-B81B-9CBB2D664DD7}" sibTransId="{A8BABE68-E455-7647-A5DD-EE8BE8FEA8A2}"/>
    <dgm:cxn modelId="{1F45B39D-780D-EE4C-B440-FD09EB831E7A}" srcId="{BE634FE1-1144-5540-B3A8-4DDD3639D544}" destId="{06973D03-3EF9-5749-A28A-A5859ED77A58}" srcOrd="0" destOrd="0" parTransId="{701BDB74-C0A4-4245-992E-0788AE340D35}" sibTransId="{2C934ADE-CB04-6D49-B3AE-717922BE1854}"/>
    <dgm:cxn modelId="{486002A8-9CF9-1647-BF23-2D05265C83D6}" type="presOf" srcId="{1E28F73E-9D19-CA4F-B53E-E2ED72DF4DE3}" destId="{0FBF4793-7678-6F44-B97D-6DF4F1C84D06}" srcOrd="0" destOrd="0" presId="urn:microsoft.com/office/officeart/2005/8/layout/vList5"/>
    <dgm:cxn modelId="{909AE3BF-1572-0D42-A27C-C92C92634CB8}" srcId="{E5510010-93B0-A445-9C77-386DFEFD538E}" destId="{1E28F73E-9D19-CA4F-B53E-E2ED72DF4DE3}" srcOrd="0" destOrd="0" parTransId="{1DE85BD9-466C-5044-9AF7-79764A17833E}" sibTransId="{E092BC69-F4EB-D24B-AE0E-1D8C3181C379}"/>
    <dgm:cxn modelId="{844348C8-E84C-C945-ACB2-B09F154BD3EB}" srcId="{E5510010-93B0-A445-9C77-386DFEFD538E}" destId="{1CBCDD36-3975-954D-913F-4F5CFA8A0784}" srcOrd="2" destOrd="0" parTransId="{2C4CE8C3-668B-C54E-853F-A5DD925D3850}" sibTransId="{2487AB99-0806-C94A-B943-C01C339C8330}"/>
    <dgm:cxn modelId="{852641EC-939F-D249-BF77-BA1DE9152FC7}" type="presOf" srcId="{E5510010-93B0-A445-9C77-386DFEFD538E}" destId="{723EDADE-842B-CF4F-A52B-4061534EDC00}" srcOrd="0" destOrd="0" presId="urn:microsoft.com/office/officeart/2005/8/layout/vList5"/>
    <dgm:cxn modelId="{3C0408F2-E50F-CE4C-B403-625A47404193}" type="presOf" srcId="{67F0CCE5-4333-C34B-909A-57567410FABF}" destId="{9BDE6FBB-59C2-C348-BE39-3C7CAE13FFAB}" srcOrd="0" destOrd="0" presId="urn:microsoft.com/office/officeart/2005/8/layout/vList5"/>
    <dgm:cxn modelId="{43C1C0F2-ED77-A447-9BEC-3E6896B8052B}" type="presOf" srcId="{1CBCDD36-3975-954D-913F-4F5CFA8A0784}" destId="{1AF4D898-ED40-F84D-BA10-872B8E558840}" srcOrd="0" destOrd="0" presId="urn:microsoft.com/office/officeart/2005/8/layout/vList5"/>
    <dgm:cxn modelId="{292A61F6-5724-F34B-82C2-23DA7FBD98C8}" srcId="{1CBCDD36-3975-954D-913F-4F5CFA8A0784}" destId="{C62663B9-26C0-5D43-A298-B72BA680E57C}" srcOrd="0" destOrd="0" parTransId="{B6F2C9F0-34C4-3E43-8279-248B1EE5AC5B}" sibTransId="{FD7C5075-628B-B44B-8957-D20DA5D3DEAA}"/>
    <dgm:cxn modelId="{2B1A7947-C016-A147-A443-266A6F2C9F7E}" type="presParOf" srcId="{723EDADE-842B-CF4F-A52B-4061534EDC00}" destId="{ADF6C36A-0F20-0348-91CF-CF97B71A48BC}" srcOrd="0" destOrd="0" presId="urn:microsoft.com/office/officeart/2005/8/layout/vList5"/>
    <dgm:cxn modelId="{22B99340-0635-D045-AEE2-23D647338DAF}" type="presParOf" srcId="{ADF6C36A-0F20-0348-91CF-CF97B71A48BC}" destId="{0FBF4793-7678-6F44-B97D-6DF4F1C84D06}" srcOrd="0" destOrd="0" presId="urn:microsoft.com/office/officeart/2005/8/layout/vList5"/>
    <dgm:cxn modelId="{AE6DEC45-1E8D-BF42-BA48-ABD5CBFD5E91}" type="presParOf" srcId="{ADF6C36A-0F20-0348-91CF-CF97B71A48BC}" destId="{9BDE6FBB-59C2-C348-BE39-3C7CAE13FFAB}" srcOrd="1" destOrd="0" presId="urn:microsoft.com/office/officeart/2005/8/layout/vList5"/>
    <dgm:cxn modelId="{9573CAF0-D260-B144-A3CB-126E544902F6}" type="presParOf" srcId="{723EDADE-842B-CF4F-A52B-4061534EDC00}" destId="{E0FDA55E-7383-D644-B110-16577EC6E54B}" srcOrd="1" destOrd="0" presId="urn:microsoft.com/office/officeart/2005/8/layout/vList5"/>
    <dgm:cxn modelId="{D20F5C9B-CBDC-5A49-AC06-432D5AEEC2F6}" type="presParOf" srcId="{723EDADE-842B-CF4F-A52B-4061534EDC00}" destId="{C8EB4D9C-7DD4-AF43-B348-36ABC430E758}" srcOrd="2" destOrd="0" presId="urn:microsoft.com/office/officeart/2005/8/layout/vList5"/>
    <dgm:cxn modelId="{C53DD2F2-10D9-6D48-87FF-3A5340D15534}" type="presParOf" srcId="{C8EB4D9C-7DD4-AF43-B348-36ABC430E758}" destId="{09E06375-E7C9-EE41-A7E9-D742A8827B21}" srcOrd="0" destOrd="0" presId="urn:microsoft.com/office/officeart/2005/8/layout/vList5"/>
    <dgm:cxn modelId="{97B992EB-D84C-F346-B1E2-5734FBC3C1CA}" type="presParOf" srcId="{C8EB4D9C-7DD4-AF43-B348-36ABC430E758}" destId="{7E6D0AA9-870B-0A47-9E5B-9D510B748274}" srcOrd="1" destOrd="0" presId="urn:microsoft.com/office/officeart/2005/8/layout/vList5"/>
    <dgm:cxn modelId="{4BDE4AAC-97CC-574A-B137-7BFE67FD89BF}" type="presParOf" srcId="{723EDADE-842B-CF4F-A52B-4061534EDC00}" destId="{13F55E49-C498-2A47-AF99-296B99153C18}" srcOrd="3" destOrd="0" presId="urn:microsoft.com/office/officeart/2005/8/layout/vList5"/>
    <dgm:cxn modelId="{9B3B731C-7A2C-4843-9E48-5F60CE177410}" type="presParOf" srcId="{723EDADE-842B-CF4F-A52B-4061534EDC00}" destId="{7F39CCB2-9D4C-DC48-99DD-5C8184B33306}" srcOrd="4" destOrd="0" presId="urn:microsoft.com/office/officeart/2005/8/layout/vList5"/>
    <dgm:cxn modelId="{8B563979-C92D-4947-B45E-73DB3A2A9E8E}" type="presParOf" srcId="{7F39CCB2-9D4C-DC48-99DD-5C8184B33306}" destId="{1AF4D898-ED40-F84D-BA10-872B8E558840}" srcOrd="0" destOrd="0" presId="urn:microsoft.com/office/officeart/2005/8/layout/vList5"/>
    <dgm:cxn modelId="{492E840C-33FC-B14B-9AD4-F3F792665566}" type="presParOf" srcId="{7F39CCB2-9D4C-DC48-99DD-5C8184B33306}" destId="{6059B1B0-5AF8-B740-B5E7-EE8943DE92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6BF79-7649-4A49-909A-B3D6944A4B2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7621887C-E161-2147-9FF7-8B5D94F91E06}">
      <dgm:prSet custT="1"/>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have knowledge on: </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CAE508BB-1956-B942-BA47-9F5F38865569}" type="parTrans" cxnId="{5FFA8A50-AA51-8549-A82C-EB3D4990CDC4}">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FCFDEE3-F358-2647-83C6-C214B304ADDF}" type="sibTrans" cxnId="{5FFA8A50-AA51-8549-A82C-EB3D4990CDC4}">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700A313D-6878-0A40-BDC5-AB0F430093A9}">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What  are they paying  for?</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DB63551B-A0F0-5047-AF7D-E807BA57C223}" type="parTrans" cxnId="{6E088A4E-511D-A44F-9812-8A4A3B55531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F49F833E-DCD4-F941-8665-AF3D7844AAD8}" type="sibTrans" cxnId="{6E088A4E-511D-A44F-9812-8A4A3B55531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D1C1622-619B-8348-AE16-09707BA33DAB}">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How it is calculated?</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AEEB1536-0D77-8D4E-88ED-66EAF47CCE4B}" type="parTrans" cxnId="{CC4C3D31-F9EA-114E-8C5F-6879283ADE9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95B4020-1375-2D47-8ED1-3AECE8DBC49C}" type="sibTrans" cxnId="{CC4C3D31-F9EA-114E-8C5F-6879283ADE9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660E34EC-40CE-C74A-A91E-2BFFF8BAA7DB}">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Where to find more information?</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AB45C329-3EB9-1C47-85E0-CC568ED01A23}" type="parTrans" cxnId="{F5029B80-C0A0-2247-B507-AF7E293AF40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1909268C-D1A5-764E-9C6C-20D5E283C8B2}" type="sibTrans" cxnId="{F5029B80-C0A0-2247-B507-AF7E293AF40B}">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EC726BA3-69DA-844E-B8EE-4E76D89E755E}">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How  to pay and the late fee applied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A66C1BEA-A9A8-DB4B-B7F7-16DBF277A7CE}" type="parTrans" cxnId="{56E78F20-FD89-8547-8A28-864F3C253D64}">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07EE26C-C9D1-C34A-B33A-0DEF93F5D7DC}" type="sibTrans" cxnId="{56E78F20-FD89-8547-8A28-864F3C253D64}">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39795D8-A1CF-3142-B8A9-732C3AAD0ABC}">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How to complain</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4F0339B1-9D1D-DE47-A47D-394026ABDA35}" type="parTrans" cxnId="{6A2E490B-496A-8D47-A295-804235E97436}">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266E7FAF-09E2-6C40-8149-BE76EBA3A0BE}" type="sibTrans" cxnId="{6A2E490B-496A-8D47-A295-804235E97436}">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765D1C9C-714B-654D-9FB8-36ED94FEB7EB}">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How to switch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560F96D0-20EB-FD4B-A430-CB1FE4852894}" type="parTrans" cxnId="{61EE69A0-DA62-2247-998A-859D96F8A43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1A727C0-5A53-0943-8958-738AFDD2083B}" type="sibTrans" cxnId="{61EE69A0-DA62-2247-998A-859D96F8A43E}">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8EEF667-CFA7-C441-A75E-C37ED83ED4C5}">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The energy regulator's website and any other public bodies responsible for energy consumers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42C7DBAA-3EFE-614F-A26F-D4AABFD2E3BB}" type="parTrans" cxnId="{7968082A-5EAA-B042-A81A-9CC83D12ED25}">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31AF13B1-C031-524C-BC5B-137C09695220}" type="sibTrans" cxnId="{7968082A-5EAA-B042-A81A-9CC83D12ED25}">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147355D-2E99-DE49-843B-E8B75D6A6157}">
      <dgm:prSet custT="1"/>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Consumer ability to choose :</a:t>
          </a:r>
          <a:endParaRPr lang="fr-IT" sz="1800" dirty="0">
            <a:latin typeface="Open Sans" panose="020B0606030504020204" pitchFamily="34" charset="0"/>
            <a:ea typeface="Open Sans" panose="020B0606030504020204" pitchFamily="34" charset="0"/>
            <a:cs typeface="Open Sans" panose="020B0606030504020204" pitchFamily="34" charset="0"/>
          </a:endParaRPr>
        </a:p>
      </dgm:t>
    </dgm:pt>
    <dgm:pt modelId="{01C55269-1C64-F845-B40A-CDDBAEAA24E3}" type="parTrans" cxnId="{C1FEDA9D-ACCD-7B4B-8D63-2DD496799531}">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8248450F-05ED-D640-8E5E-D507F22AE4B1}" type="sibTrans" cxnId="{C1FEDA9D-ACCD-7B4B-8D63-2DD496799531}">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8F685217-910E-084A-9E36-D2B9D3E5225E}">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regulate their consumption</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3B679EB8-C208-DF41-9D01-7274CE140A45}" type="parTrans" cxnId="{53E08580-8DD0-7A48-B3DA-879A3BA5C165}">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54335AA2-4E23-2640-AF82-F1E2B19DCB1E}" type="sibTrans" cxnId="{53E08580-8DD0-7A48-B3DA-879A3BA5C165}">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914F6336-A63C-CE4C-92D7-240162E9F8DA}">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compare offers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D9C3D80B-D911-1C4C-A6F4-D618CD3E7CFB}" type="parTrans" cxnId="{D8E86696-A607-0C47-9BBD-BE863F444593}">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A422E762-E014-7445-B2D2-F5A8998E375B}" type="sibTrans" cxnId="{D8E86696-A607-0C47-9BBD-BE863F444593}">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1471A258-0BD7-F948-B34B-9538932F2A33}">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switch suppliers</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87768C15-5BF9-B943-B8AD-61FC8D2B1BEC}" type="parTrans" cxnId="{1C5DD05F-9CE2-9442-8A83-F7210A18087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3DEA35F7-1D56-F842-B7D2-23EEC3A59676}" type="sibTrans" cxnId="{1C5DD05F-9CE2-9442-8A83-F7210A180878}">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D72E6381-9E5F-284F-8C70-95EA07DBE871}">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Bill design</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6F2B6142-C2FB-1E4F-90EC-DFC261D94939}" type="parTrans" cxnId="{E12EB957-A173-F840-8DBF-BEFE47B7B2C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010CDAE-C001-BE44-BD0C-9265D3467D7E}" type="sibTrans" cxnId="{E12EB957-A173-F840-8DBF-BEFE47B7B2C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BCB0F7C2-778E-E84E-BE3D-BDDCFD1F0D9C}">
      <dgm:prSe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Surveys  result indicates that consumers may be more likely to comprehend striking, simply laid out bills, since the ‘best practice’ bills were designed to provide relevant information in one place, and to be laid out in a visually striking manner. In contrast, the ‘current market practice’ bills had information scattered over the bill, and key information was not as salient. </a:t>
          </a:r>
          <a:endParaRPr lang="fr-IT" sz="1600" dirty="0">
            <a:latin typeface="Open Sans" panose="020B0606030504020204" pitchFamily="34" charset="0"/>
            <a:ea typeface="Open Sans" panose="020B0606030504020204" pitchFamily="34" charset="0"/>
            <a:cs typeface="Open Sans" panose="020B0606030504020204" pitchFamily="34" charset="0"/>
          </a:endParaRPr>
        </a:p>
      </dgm:t>
    </dgm:pt>
    <dgm:pt modelId="{3421A033-FE04-0D43-A340-A82060E3FD1C}" type="parTrans" cxnId="{E7AA77B0-6E75-AC41-BDB2-94A54F5EBDB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5B3969DE-C444-3B49-9E67-F64F43C668EB}" type="sibTrans" cxnId="{E7AA77B0-6E75-AC41-BDB2-94A54F5EBDB2}">
      <dgm:prSet/>
      <dgm:spPr/>
      <dgm:t>
        <a:bodyPr/>
        <a:lstStyle/>
        <a:p>
          <a:endParaRPr lang="fr-FR">
            <a:latin typeface="Open Sans" panose="020B0606030504020204" pitchFamily="34" charset="0"/>
            <a:ea typeface="Open Sans" panose="020B0606030504020204" pitchFamily="34" charset="0"/>
            <a:cs typeface="Open Sans" panose="020B0606030504020204" pitchFamily="34" charset="0"/>
          </a:endParaRPr>
        </a:p>
      </dgm:t>
    </dgm:pt>
    <dgm:pt modelId="{44833764-38B0-C04E-977D-CD17371521EF}" type="pres">
      <dgm:prSet presAssocID="{4836BF79-7649-4A49-909A-B3D6944A4B2C}" presName="linear" presStyleCnt="0">
        <dgm:presLayoutVars>
          <dgm:animLvl val="lvl"/>
          <dgm:resizeHandles val="exact"/>
        </dgm:presLayoutVars>
      </dgm:prSet>
      <dgm:spPr/>
    </dgm:pt>
    <dgm:pt modelId="{F30209D9-7EA2-8043-BB4D-CC4338D46DF0}" type="pres">
      <dgm:prSet presAssocID="{7621887C-E161-2147-9FF7-8B5D94F91E06}" presName="parentText" presStyleLbl="node1" presStyleIdx="0" presStyleCnt="2" custScaleY="25240" custLinFactNeighborX="220" custLinFactNeighborY="-23355">
        <dgm:presLayoutVars>
          <dgm:chMax val="0"/>
          <dgm:bulletEnabled val="1"/>
        </dgm:presLayoutVars>
      </dgm:prSet>
      <dgm:spPr/>
    </dgm:pt>
    <dgm:pt modelId="{04C41E24-BA44-7648-B80B-0C98617BE0F0}" type="pres">
      <dgm:prSet presAssocID="{7621887C-E161-2147-9FF7-8B5D94F91E06}" presName="childText" presStyleLbl="revTx" presStyleIdx="0" presStyleCnt="2" custLinFactNeighborX="220" custLinFactNeighborY="-38120">
        <dgm:presLayoutVars>
          <dgm:bulletEnabled val="1"/>
        </dgm:presLayoutVars>
      </dgm:prSet>
      <dgm:spPr/>
    </dgm:pt>
    <dgm:pt modelId="{C45721CB-4FDE-E541-A681-61C82856743C}" type="pres">
      <dgm:prSet presAssocID="{9147355D-2E99-DE49-843B-E8B75D6A6157}" presName="parentText" presStyleLbl="node1" presStyleIdx="1" presStyleCnt="2" custScaleY="25240" custLinFactNeighborX="-465" custLinFactNeighborY="-20064">
        <dgm:presLayoutVars>
          <dgm:chMax val="0"/>
          <dgm:bulletEnabled val="1"/>
        </dgm:presLayoutVars>
      </dgm:prSet>
      <dgm:spPr/>
    </dgm:pt>
    <dgm:pt modelId="{372F96B2-2BB7-4747-9AFC-AEB1B05DC1BA}" type="pres">
      <dgm:prSet presAssocID="{9147355D-2E99-DE49-843B-E8B75D6A6157}" presName="childText" presStyleLbl="revTx" presStyleIdx="1" presStyleCnt="2" custLinFactNeighborX="220" custLinFactNeighborY="-32275">
        <dgm:presLayoutVars>
          <dgm:bulletEnabled val="1"/>
        </dgm:presLayoutVars>
      </dgm:prSet>
      <dgm:spPr/>
    </dgm:pt>
  </dgm:ptLst>
  <dgm:cxnLst>
    <dgm:cxn modelId="{6A2E490B-496A-8D47-A295-804235E97436}" srcId="{7621887C-E161-2147-9FF7-8B5D94F91E06}" destId="{939795D8-A1CF-3142-B8A9-732C3AAD0ABC}" srcOrd="4" destOrd="0" parTransId="{4F0339B1-9D1D-DE47-A47D-394026ABDA35}" sibTransId="{266E7FAF-09E2-6C40-8149-BE76EBA3A0BE}"/>
    <dgm:cxn modelId="{BAE39D15-CD6E-6342-BA20-043602FCF75E}" type="presOf" srcId="{9147355D-2E99-DE49-843B-E8B75D6A6157}" destId="{C45721CB-4FDE-E541-A681-61C82856743C}" srcOrd="0" destOrd="0" presId="urn:microsoft.com/office/officeart/2005/8/layout/vList2"/>
    <dgm:cxn modelId="{6D0ED118-46AC-D847-B8E5-FBCB9E9CEA3B}" type="presOf" srcId="{7621887C-E161-2147-9FF7-8B5D94F91E06}" destId="{F30209D9-7EA2-8043-BB4D-CC4338D46DF0}" srcOrd="0" destOrd="0" presId="urn:microsoft.com/office/officeart/2005/8/layout/vList2"/>
    <dgm:cxn modelId="{56E78F20-FD89-8547-8A28-864F3C253D64}" srcId="{7621887C-E161-2147-9FF7-8B5D94F91E06}" destId="{EC726BA3-69DA-844E-B8EE-4E76D89E755E}" srcOrd="3" destOrd="0" parTransId="{A66C1BEA-A9A8-DB4B-B7F7-16DBF277A7CE}" sibTransId="{907EE26C-C9D1-C34A-B33A-0DEF93F5D7DC}"/>
    <dgm:cxn modelId="{7968082A-5EAA-B042-A81A-9CC83D12ED25}" srcId="{7621887C-E161-2147-9FF7-8B5D94F91E06}" destId="{48EEF667-CFA7-C441-A75E-C37ED83ED4C5}" srcOrd="6" destOrd="0" parTransId="{42C7DBAA-3EFE-614F-A26F-D4AABFD2E3BB}" sibTransId="{31AF13B1-C031-524C-BC5B-137C09695220}"/>
    <dgm:cxn modelId="{CC4C3D31-F9EA-114E-8C5F-6879283ADE98}" srcId="{7621887C-E161-2147-9FF7-8B5D94F91E06}" destId="{BD1C1622-619B-8348-AE16-09707BA33DAB}" srcOrd="1" destOrd="0" parTransId="{AEEB1536-0D77-8D4E-88ED-66EAF47CCE4B}" sibTransId="{995B4020-1375-2D47-8ED1-3AECE8DBC49C}"/>
    <dgm:cxn modelId="{552EF836-6BE7-4E42-AF9C-05307B7BF9D7}" type="presOf" srcId="{EC726BA3-69DA-844E-B8EE-4E76D89E755E}" destId="{04C41E24-BA44-7648-B80B-0C98617BE0F0}" srcOrd="0" destOrd="3" presId="urn:microsoft.com/office/officeart/2005/8/layout/vList2"/>
    <dgm:cxn modelId="{59D50C44-EAC5-F94F-A5F7-1D65C2E8D1F8}" type="presOf" srcId="{4836BF79-7649-4A49-909A-B3D6944A4B2C}" destId="{44833764-38B0-C04E-977D-CD17371521EF}" srcOrd="0" destOrd="0" presId="urn:microsoft.com/office/officeart/2005/8/layout/vList2"/>
    <dgm:cxn modelId="{9AF71846-538D-144B-A752-49200451D1EC}" type="presOf" srcId="{BD1C1622-619B-8348-AE16-09707BA33DAB}" destId="{04C41E24-BA44-7648-B80B-0C98617BE0F0}" srcOrd="0" destOrd="1" presId="urn:microsoft.com/office/officeart/2005/8/layout/vList2"/>
    <dgm:cxn modelId="{6E088A4E-511D-A44F-9812-8A4A3B555312}" srcId="{7621887C-E161-2147-9FF7-8B5D94F91E06}" destId="{700A313D-6878-0A40-BDC5-AB0F430093A9}" srcOrd="0" destOrd="0" parTransId="{DB63551B-A0F0-5047-AF7D-E807BA57C223}" sibTransId="{F49F833E-DCD4-F941-8665-AF3D7844AAD8}"/>
    <dgm:cxn modelId="{5FFA8A50-AA51-8549-A82C-EB3D4990CDC4}" srcId="{4836BF79-7649-4A49-909A-B3D6944A4B2C}" destId="{7621887C-E161-2147-9FF7-8B5D94F91E06}" srcOrd="0" destOrd="0" parTransId="{CAE508BB-1956-B942-BA47-9F5F38865569}" sibTransId="{4FCFDEE3-F358-2647-83C6-C214B304ADDF}"/>
    <dgm:cxn modelId="{5DFF2C54-BD01-9E4D-8F90-EF9A8C65B538}" type="presOf" srcId="{8F685217-910E-084A-9E36-D2B9D3E5225E}" destId="{372F96B2-2BB7-4747-9AFC-AEB1B05DC1BA}" srcOrd="0" destOrd="0" presId="urn:microsoft.com/office/officeart/2005/8/layout/vList2"/>
    <dgm:cxn modelId="{E12EB957-A173-F840-8DBF-BEFE47B7B2C2}" srcId="{9147355D-2E99-DE49-843B-E8B75D6A6157}" destId="{D72E6381-9E5F-284F-8C70-95EA07DBE871}" srcOrd="3" destOrd="0" parTransId="{6F2B6142-C2FB-1E4F-90EC-DFC261D94939}" sibTransId="{B010CDAE-C001-BE44-BD0C-9265D3467D7E}"/>
    <dgm:cxn modelId="{C61E715E-3681-3D47-8041-D7F2CE2EDE66}" type="presOf" srcId="{BCB0F7C2-778E-E84E-BE3D-BDDCFD1F0D9C}" destId="{372F96B2-2BB7-4747-9AFC-AEB1B05DC1BA}" srcOrd="0" destOrd="4" presId="urn:microsoft.com/office/officeart/2005/8/layout/vList2"/>
    <dgm:cxn modelId="{1C5DD05F-9CE2-9442-8A83-F7210A180878}" srcId="{9147355D-2E99-DE49-843B-E8B75D6A6157}" destId="{1471A258-0BD7-F948-B34B-9538932F2A33}" srcOrd="2" destOrd="0" parTransId="{87768C15-5BF9-B943-B8AD-61FC8D2B1BEC}" sibTransId="{3DEA35F7-1D56-F842-B7D2-23EEC3A59676}"/>
    <dgm:cxn modelId="{53E08580-8DD0-7A48-B3DA-879A3BA5C165}" srcId="{9147355D-2E99-DE49-843B-E8B75D6A6157}" destId="{8F685217-910E-084A-9E36-D2B9D3E5225E}" srcOrd="0" destOrd="0" parTransId="{3B679EB8-C208-DF41-9D01-7274CE140A45}" sibTransId="{54335AA2-4E23-2640-AF82-F1E2B19DCB1E}"/>
    <dgm:cxn modelId="{F5029B80-C0A0-2247-B507-AF7E293AF40B}" srcId="{7621887C-E161-2147-9FF7-8B5D94F91E06}" destId="{660E34EC-40CE-C74A-A91E-2BFFF8BAA7DB}" srcOrd="2" destOrd="0" parTransId="{AB45C329-3EB9-1C47-85E0-CC568ED01A23}" sibTransId="{1909268C-D1A5-764E-9C6C-20D5E283C8B2}"/>
    <dgm:cxn modelId="{283ADC94-EE44-E440-9378-969780D0C9ED}" type="presOf" srcId="{765D1C9C-714B-654D-9FB8-36ED94FEB7EB}" destId="{04C41E24-BA44-7648-B80B-0C98617BE0F0}" srcOrd="0" destOrd="5" presId="urn:microsoft.com/office/officeart/2005/8/layout/vList2"/>
    <dgm:cxn modelId="{D8E86696-A607-0C47-9BBD-BE863F444593}" srcId="{9147355D-2E99-DE49-843B-E8B75D6A6157}" destId="{914F6336-A63C-CE4C-92D7-240162E9F8DA}" srcOrd="1" destOrd="0" parTransId="{D9C3D80B-D911-1C4C-A6F4-D618CD3E7CFB}" sibTransId="{A422E762-E014-7445-B2D2-F5A8998E375B}"/>
    <dgm:cxn modelId="{1485EA98-E22E-1E4E-8FF8-43F51C4ACC5C}" type="presOf" srcId="{48EEF667-CFA7-C441-A75E-C37ED83ED4C5}" destId="{04C41E24-BA44-7648-B80B-0C98617BE0F0}" srcOrd="0" destOrd="6" presId="urn:microsoft.com/office/officeart/2005/8/layout/vList2"/>
    <dgm:cxn modelId="{C1FEDA9D-ACCD-7B4B-8D63-2DD496799531}" srcId="{4836BF79-7649-4A49-909A-B3D6944A4B2C}" destId="{9147355D-2E99-DE49-843B-E8B75D6A6157}" srcOrd="1" destOrd="0" parTransId="{01C55269-1C64-F845-B40A-CDDBAEAA24E3}" sibTransId="{8248450F-05ED-D640-8E5E-D507F22AE4B1}"/>
    <dgm:cxn modelId="{61EE69A0-DA62-2247-998A-859D96F8A43E}" srcId="{7621887C-E161-2147-9FF7-8B5D94F91E06}" destId="{765D1C9C-714B-654D-9FB8-36ED94FEB7EB}" srcOrd="5" destOrd="0" parTransId="{560F96D0-20EB-FD4B-A430-CB1FE4852894}" sibTransId="{41A727C0-5A53-0943-8958-738AFDD2083B}"/>
    <dgm:cxn modelId="{E7AA77B0-6E75-AC41-BDB2-94A54F5EBDB2}" srcId="{9147355D-2E99-DE49-843B-E8B75D6A6157}" destId="{BCB0F7C2-778E-E84E-BE3D-BDDCFD1F0D9C}" srcOrd="4" destOrd="0" parTransId="{3421A033-FE04-0D43-A340-A82060E3FD1C}" sibTransId="{5B3969DE-C444-3B49-9E67-F64F43C668EB}"/>
    <dgm:cxn modelId="{8B73F1B4-FA60-5C46-A23C-2DD3A265439A}" type="presOf" srcId="{914F6336-A63C-CE4C-92D7-240162E9F8DA}" destId="{372F96B2-2BB7-4747-9AFC-AEB1B05DC1BA}" srcOrd="0" destOrd="1" presId="urn:microsoft.com/office/officeart/2005/8/layout/vList2"/>
    <dgm:cxn modelId="{8AE491B8-3A12-C941-9E4A-E32F4DF5FE99}" type="presOf" srcId="{1471A258-0BD7-F948-B34B-9538932F2A33}" destId="{372F96B2-2BB7-4747-9AFC-AEB1B05DC1BA}" srcOrd="0" destOrd="2" presId="urn:microsoft.com/office/officeart/2005/8/layout/vList2"/>
    <dgm:cxn modelId="{61C99FC5-2E83-2349-A705-CC73F146F68E}" type="presOf" srcId="{D72E6381-9E5F-284F-8C70-95EA07DBE871}" destId="{372F96B2-2BB7-4747-9AFC-AEB1B05DC1BA}" srcOrd="0" destOrd="3" presId="urn:microsoft.com/office/officeart/2005/8/layout/vList2"/>
    <dgm:cxn modelId="{D9646CD8-F2D7-A643-AEF9-B0E645045EB1}" type="presOf" srcId="{700A313D-6878-0A40-BDC5-AB0F430093A9}" destId="{04C41E24-BA44-7648-B80B-0C98617BE0F0}" srcOrd="0" destOrd="0" presId="urn:microsoft.com/office/officeart/2005/8/layout/vList2"/>
    <dgm:cxn modelId="{22BE31E1-BE1A-BB41-BC58-5AD92D90D56D}" type="presOf" srcId="{939795D8-A1CF-3142-B8A9-732C3AAD0ABC}" destId="{04C41E24-BA44-7648-B80B-0C98617BE0F0}" srcOrd="0" destOrd="4" presId="urn:microsoft.com/office/officeart/2005/8/layout/vList2"/>
    <dgm:cxn modelId="{36978EFE-E1C4-2A44-BF23-E98D8683CEAD}" type="presOf" srcId="{660E34EC-40CE-C74A-A91E-2BFFF8BAA7DB}" destId="{04C41E24-BA44-7648-B80B-0C98617BE0F0}" srcOrd="0" destOrd="2" presId="urn:microsoft.com/office/officeart/2005/8/layout/vList2"/>
    <dgm:cxn modelId="{08737565-7136-5844-B930-0194B1A635BE}" type="presParOf" srcId="{44833764-38B0-C04E-977D-CD17371521EF}" destId="{F30209D9-7EA2-8043-BB4D-CC4338D46DF0}" srcOrd="0" destOrd="0" presId="urn:microsoft.com/office/officeart/2005/8/layout/vList2"/>
    <dgm:cxn modelId="{38AB19E5-3C8C-164E-B1B9-0681079577B0}" type="presParOf" srcId="{44833764-38B0-C04E-977D-CD17371521EF}" destId="{04C41E24-BA44-7648-B80B-0C98617BE0F0}" srcOrd="1" destOrd="0" presId="urn:microsoft.com/office/officeart/2005/8/layout/vList2"/>
    <dgm:cxn modelId="{297503B6-EFDA-8942-B554-ED78B8A46588}" type="presParOf" srcId="{44833764-38B0-C04E-977D-CD17371521EF}" destId="{C45721CB-4FDE-E541-A681-61C82856743C}" srcOrd="2" destOrd="0" presId="urn:microsoft.com/office/officeart/2005/8/layout/vList2"/>
    <dgm:cxn modelId="{736234DF-CB62-3645-9112-BF738A9ABF54}" type="presParOf" srcId="{44833764-38B0-C04E-977D-CD17371521EF}" destId="{372F96B2-2BB7-4747-9AFC-AEB1B05DC1B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DCCB1-7E0B-F442-8BAC-7A9FF51BFAD2}">
      <dsp:nvSpPr>
        <dsp:cNvPr id="0" name=""/>
        <dsp:cNvSpPr/>
      </dsp:nvSpPr>
      <dsp:spPr>
        <a:xfrm>
          <a:off x="4145" y="1089"/>
          <a:ext cx="10320610" cy="82033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Open Sans" panose="020B0606030504020204" pitchFamily="34" charset="0"/>
              <a:ea typeface="Open Sans" panose="020B0606030504020204" pitchFamily="34" charset="0"/>
              <a:cs typeface="Open Sans" panose="020B0606030504020204" pitchFamily="34" charset="0"/>
            </a:rPr>
            <a:t>Based on the provisions of the </a:t>
          </a:r>
          <a:r>
            <a:rPr lang="en-US" sz="1800" b="0" i="0" kern="1200" baseline="0" dirty="0" err="1">
              <a:latin typeface="Open Sans" panose="020B0606030504020204" pitchFamily="34" charset="0"/>
              <a:ea typeface="Open Sans" panose="020B0606030504020204" pitchFamily="34" charset="0"/>
              <a:cs typeface="Open Sans" panose="020B0606030504020204" pitchFamily="34" charset="0"/>
            </a:rPr>
            <a:t>Cpe</a:t>
          </a:r>
          <a:r>
            <a:rPr lang="en-US" sz="1800" b="0" i="0" kern="1200" baseline="0" dirty="0">
              <a:latin typeface="Open Sans" panose="020B0606030504020204" pitchFamily="34" charset="0"/>
              <a:ea typeface="Open Sans" panose="020B0606030504020204" pitchFamily="34" charset="0"/>
              <a:cs typeface="Open Sans" panose="020B0606030504020204" pitchFamily="34" charset="0"/>
            </a:rPr>
            <a:t> the supplier </a:t>
          </a:r>
          <a:r>
            <a:rPr lang="en-US" sz="1800" b="0" i="0" kern="1200" baseline="0" dirty="0" err="1">
              <a:latin typeface="Open Sans" panose="020B0606030504020204" pitchFamily="34" charset="0"/>
              <a:ea typeface="Open Sans" panose="020B0606030504020204" pitchFamily="34" charset="0"/>
              <a:cs typeface="Open Sans" panose="020B0606030504020204" pitchFamily="34" charset="0"/>
            </a:rPr>
            <a:t>jas</a:t>
          </a:r>
          <a:r>
            <a:rPr lang="en-US" sz="1800" b="0" i="0" kern="1200" baseline="0" dirty="0">
              <a:latin typeface="Open Sans" panose="020B0606030504020204" pitchFamily="34" charset="0"/>
              <a:ea typeface="Open Sans" panose="020B0606030504020204" pitchFamily="34" charset="0"/>
              <a:cs typeface="Open Sans" panose="020B0606030504020204" pitchFamily="34" charset="0"/>
            </a:rPr>
            <a:t> to:</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8172" y="25116"/>
        <a:ext cx="10272556" cy="772284"/>
      </dsp:txXfrm>
    </dsp:sp>
    <dsp:sp modelId="{BF0164D9-9EAF-0247-A4B5-390E7D516AC3}">
      <dsp:nvSpPr>
        <dsp:cNvPr id="0" name=""/>
        <dsp:cNvSpPr/>
      </dsp:nvSpPr>
      <dsp:spPr>
        <a:xfrm>
          <a:off x="4145" y="1235472"/>
          <a:ext cx="1934147" cy="31147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Open Sans" panose="020B0606030504020204" pitchFamily="34" charset="0"/>
              <a:ea typeface="Open Sans" panose="020B0606030504020204" pitchFamily="34" charset="0"/>
              <a:cs typeface="Open Sans" panose="020B0606030504020204" pitchFamily="34" charset="0"/>
            </a:rPr>
            <a:t>follow the principles and rules when developing and/or amending their billing processes and billing systems and processes.</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0794" y="1292121"/>
        <a:ext cx="1820849" cy="3001478"/>
      </dsp:txXfrm>
    </dsp:sp>
    <dsp:sp modelId="{08AED53B-6BFB-BE40-A031-F4DD87EF1AD9}">
      <dsp:nvSpPr>
        <dsp:cNvPr id="0" name=""/>
        <dsp:cNvSpPr/>
      </dsp:nvSpPr>
      <dsp:spPr>
        <a:xfrm>
          <a:off x="2100761" y="1235472"/>
          <a:ext cx="1934147" cy="31147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latin typeface="Open Sans" panose="020B0606030504020204" pitchFamily="34" charset="0"/>
              <a:ea typeface="Open Sans" panose="020B0606030504020204" pitchFamily="34" charset="0"/>
              <a:cs typeface="Open Sans" panose="020B0606030504020204" pitchFamily="34" charset="0"/>
            </a:rPr>
            <a:t>provide timely and correct information.</a:t>
          </a:r>
          <a:endParaRPr lang="fr-IT" sz="1800" kern="1200">
            <a:latin typeface="Open Sans" panose="020B0606030504020204" pitchFamily="34" charset="0"/>
            <a:ea typeface="Open Sans" panose="020B0606030504020204" pitchFamily="34" charset="0"/>
            <a:cs typeface="Open Sans" panose="020B0606030504020204" pitchFamily="34" charset="0"/>
          </a:endParaRPr>
        </a:p>
      </dsp:txBody>
      <dsp:txXfrm>
        <a:off x="2157410" y="1292121"/>
        <a:ext cx="1820849" cy="3001478"/>
      </dsp:txXfrm>
    </dsp:sp>
    <dsp:sp modelId="{261DDB2F-23BE-3B4A-8577-DB466EB0D44D}">
      <dsp:nvSpPr>
        <dsp:cNvPr id="0" name=""/>
        <dsp:cNvSpPr/>
      </dsp:nvSpPr>
      <dsp:spPr>
        <a:xfrm>
          <a:off x="4197377" y="1235472"/>
          <a:ext cx="1934147" cy="31147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latin typeface="Open Sans" panose="020B0606030504020204" pitchFamily="34" charset="0"/>
              <a:ea typeface="Open Sans" panose="020B0606030504020204" pitchFamily="34" charset="0"/>
              <a:cs typeface="Open Sans" panose="020B0606030504020204" pitchFamily="34" charset="0"/>
            </a:rPr>
            <a:t>provide appropriate detail on energy use and energy savings in consumer bills.</a:t>
          </a:r>
          <a:endParaRPr lang="fr-IT" sz="1800" kern="1200">
            <a:latin typeface="Open Sans" panose="020B0606030504020204" pitchFamily="34" charset="0"/>
            <a:ea typeface="Open Sans" panose="020B0606030504020204" pitchFamily="34" charset="0"/>
            <a:cs typeface="Open Sans" panose="020B0606030504020204" pitchFamily="34" charset="0"/>
          </a:endParaRPr>
        </a:p>
      </dsp:txBody>
      <dsp:txXfrm>
        <a:off x="4254026" y="1292121"/>
        <a:ext cx="1820849" cy="3001478"/>
      </dsp:txXfrm>
    </dsp:sp>
    <dsp:sp modelId="{A3DDF8DC-FCD1-9C44-B885-9DCDF91BFA8E}">
      <dsp:nvSpPr>
        <dsp:cNvPr id="0" name=""/>
        <dsp:cNvSpPr/>
      </dsp:nvSpPr>
      <dsp:spPr>
        <a:xfrm>
          <a:off x="6293993" y="1235472"/>
          <a:ext cx="1934147" cy="31147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latin typeface="Open Sans" panose="020B0606030504020204" pitchFamily="34" charset="0"/>
              <a:ea typeface="Open Sans" panose="020B0606030504020204" pitchFamily="34" charset="0"/>
              <a:cs typeface="Open Sans" panose="020B0606030504020204" pitchFamily="34" charset="0"/>
            </a:rPr>
            <a:t>to offer more value-added services to their clients.</a:t>
          </a:r>
          <a:endParaRPr lang="fr-IT" sz="1800" kern="1200">
            <a:latin typeface="Open Sans" panose="020B0606030504020204" pitchFamily="34" charset="0"/>
            <a:ea typeface="Open Sans" panose="020B0606030504020204" pitchFamily="34" charset="0"/>
            <a:cs typeface="Open Sans" panose="020B0606030504020204" pitchFamily="34" charset="0"/>
          </a:endParaRPr>
        </a:p>
      </dsp:txBody>
      <dsp:txXfrm>
        <a:off x="6350642" y="1292121"/>
        <a:ext cx="1820849" cy="3001478"/>
      </dsp:txXfrm>
    </dsp:sp>
    <dsp:sp modelId="{61DEBCC3-D430-2D44-9DD2-C5AD83802556}">
      <dsp:nvSpPr>
        <dsp:cNvPr id="0" name=""/>
        <dsp:cNvSpPr/>
      </dsp:nvSpPr>
      <dsp:spPr>
        <a:xfrm>
          <a:off x="8390608" y="1235472"/>
          <a:ext cx="1934147" cy="311477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latin typeface="Open Sans" panose="020B0606030504020204" pitchFamily="34" charset="0"/>
              <a:ea typeface="Open Sans" panose="020B0606030504020204" pitchFamily="34" charset="0"/>
              <a:cs typeface="Open Sans" panose="020B0606030504020204" pitchFamily="34" charset="0"/>
            </a:rPr>
            <a:t>develop Free services as for consumer switch.  </a:t>
          </a:r>
          <a:endParaRPr lang="fr-IT" sz="1800" kern="1200">
            <a:latin typeface="Open Sans" panose="020B0606030504020204" pitchFamily="34" charset="0"/>
            <a:ea typeface="Open Sans" panose="020B0606030504020204" pitchFamily="34" charset="0"/>
            <a:cs typeface="Open Sans" panose="020B0606030504020204" pitchFamily="34" charset="0"/>
          </a:endParaRPr>
        </a:p>
      </dsp:txBody>
      <dsp:txXfrm>
        <a:off x="8447257" y="1292121"/>
        <a:ext cx="1820849" cy="300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1ED61-9708-3749-9B87-08AED6210165}">
      <dsp:nvSpPr>
        <dsp:cNvPr id="0" name=""/>
        <dsp:cNvSpPr/>
      </dsp:nvSpPr>
      <dsp:spPr>
        <a:xfrm>
          <a:off x="4578" y="173857"/>
          <a:ext cx="4003623" cy="400362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0333" tIns="22860" rIns="220333" bIns="2286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Open Sans" panose="020B0606030504020204" pitchFamily="34" charset="0"/>
              <a:ea typeface="Open Sans" panose="020B0606030504020204" pitchFamily="34" charset="0"/>
              <a:cs typeface="Open Sans" panose="020B0606030504020204" pitchFamily="34" charset="0"/>
            </a:rPr>
            <a:t>accurate, easy to understand, </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90895" y="760174"/>
        <a:ext cx="2830989" cy="2830989"/>
      </dsp:txXfrm>
    </dsp:sp>
    <dsp:sp modelId="{7AA2CBC2-4648-5843-ACF0-0A4F38ADAC5E}">
      <dsp:nvSpPr>
        <dsp:cNvPr id="0" name=""/>
        <dsp:cNvSpPr/>
      </dsp:nvSpPr>
      <dsp:spPr>
        <a:xfrm>
          <a:off x="3207477" y="173857"/>
          <a:ext cx="4003623" cy="4003623"/>
        </a:xfrm>
        <a:prstGeom prst="ellipse">
          <a:avLst/>
        </a:prstGeom>
        <a:solidFill>
          <a:schemeClr val="accent5">
            <a:alpha val="50000"/>
            <a:hueOff val="298386"/>
            <a:satOff val="1281"/>
            <a:lumOff val="-5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0333" tIns="22860" rIns="220333" bIns="2286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Open Sans" panose="020B0606030504020204" pitchFamily="34" charset="0"/>
              <a:ea typeface="Open Sans" panose="020B0606030504020204" pitchFamily="34" charset="0"/>
              <a:cs typeface="Open Sans" panose="020B0606030504020204" pitchFamily="34" charset="0"/>
            </a:rPr>
            <a:t>clear, concise and user-friendly. </a:t>
          </a:r>
          <a:endParaRPr lang="fr-FR"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793794" y="760174"/>
        <a:ext cx="2830989" cy="2830989"/>
      </dsp:txXfrm>
    </dsp:sp>
    <dsp:sp modelId="{4E5A1EF6-D061-7649-AC22-75BE0443BEA5}">
      <dsp:nvSpPr>
        <dsp:cNvPr id="0" name=""/>
        <dsp:cNvSpPr/>
      </dsp:nvSpPr>
      <dsp:spPr>
        <a:xfrm>
          <a:off x="6410376" y="173857"/>
          <a:ext cx="4003623" cy="4003623"/>
        </a:xfrm>
        <a:prstGeom prst="ellipse">
          <a:avLst/>
        </a:prstGeom>
        <a:solidFill>
          <a:schemeClr val="accent5">
            <a:alpha val="50000"/>
            <a:hueOff val="596773"/>
            <a:satOff val="2563"/>
            <a:lumOff val="-1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0333" tIns="20320" rIns="220333"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Open Sans" panose="020B0606030504020204" pitchFamily="34" charset="0"/>
              <a:ea typeface="Open Sans" panose="020B0606030504020204" pitchFamily="34" charset="0"/>
              <a:cs typeface="Open Sans" panose="020B0606030504020204" pitchFamily="34" charset="0"/>
            </a:rPr>
            <a:t>not everything has to be printed on the bill itself but could be delivered via other channels, which may facilitate new and innovative formats of consumer-friendly billing using the  digital communication options, such as via e-mail, apps or web-based platforms. </a:t>
          </a:r>
          <a:endParaRPr lang="fr-FR"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996693" y="760174"/>
        <a:ext cx="2830989" cy="2830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1DB2D-A6FF-014F-83C9-FE6839AFA186}">
      <dsp:nvSpPr>
        <dsp:cNvPr id="0" name=""/>
        <dsp:cNvSpPr/>
      </dsp:nvSpPr>
      <dsp:spPr>
        <a:xfrm>
          <a:off x="-3424377" y="-526543"/>
          <a:ext cx="4082989" cy="4082989"/>
        </a:xfrm>
        <a:prstGeom prst="blockArc">
          <a:avLst>
            <a:gd name="adj1" fmla="val 18900000"/>
            <a:gd name="adj2" fmla="val 2700000"/>
            <a:gd name="adj3" fmla="val 529"/>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62938-B2D6-DD43-AD39-702D40D970C9}">
      <dsp:nvSpPr>
        <dsp:cNvPr id="0" name=""/>
        <dsp:cNvSpPr/>
      </dsp:nvSpPr>
      <dsp:spPr>
        <a:xfrm>
          <a:off x="423509" y="302990"/>
          <a:ext cx="9701033" cy="6059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Consumers’ evaluation of the bills they receive from their energy supplier (gas and/or electricity); </a:t>
          </a:r>
          <a:endParaRPr lang="fr-IT" sz="1600" kern="1200">
            <a:latin typeface="Open Sans" panose="020B0606030504020204" pitchFamily="34" charset="0"/>
            <a:ea typeface="Open Sans" panose="020B0606030504020204" pitchFamily="34" charset="0"/>
            <a:cs typeface="Open Sans" panose="020B0606030504020204" pitchFamily="34" charset="0"/>
          </a:endParaRPr>
        </a:p>
      </dsp:txBody>
      <dsp:txXfrm>
        <a:off x="423509" y="302990"/>
        <a:ext cx="9701033" cy="605980"/>
      </dsp:txXfrm>
    </dsp:sp>
    <dsp:sp modelId="{DFDF96A2-AAEF-124B-BBE6-60ADF0948DD7}">
      <dsp:nvSpPr>
        <dsp:cNvPr id="0" name=""/>
        <dsp:cNvSpPr/>
      </dsp:nvSpPr>
      <dsp:spPr>
        <a:xfrm>
          <a:off x="44771" y="227242"/>
          <a:ext cx="757475" cy="75747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036D6-95D3-7B4F-8053-5E416722AC82}">
      <dsp:nvSpPr>
        <dsp:cNvPr id="0" name=""/>
        <dsp:cNvSpPr/>
      </dsp:nvSpPr>
      <dsp:spPr>
        <a:xfrm>
          <a:off x="643783" y="1211961"/>
          <a:ext cx="9480759" cy="6059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Consumers’ evaluation of pre-contractual information and offers received from energy suppliers (gas and/or electricity); and </a:t>
          </a:r>
          <a:endParaRPr lang="fr-IT" sz="1600" kern="1200">
            <a:latin typeface="Open Sans" panose="020B0606030504020204" pitchFamily="34" charset="0"/>
            <a:ea typeface="Open Sans" panose="020B0606030504020204" pitchFamily="34" charset="0"/>
            <a:cs typeface="Open Sans" panose="020B0606030504020204" pitchFamily="34" charset="0"/>
          </a:endParaRPr>
        </a:p>
      </dsp:txBody>
      <dsp:txXfrm>
        <a:off x="643783" y="1211961"/>
        <a:ext cx="9480759" cy="605980"/>
      </dsp:txXfrm>
    </dsp:sp>
    <dsp:sp modelId="{A7C377F7-742C-C54B-A118-7EB46F6D76BA}">
      <dsp:nvSpPr>
        <dsp:cNvPr id="0" name=""/>
        <dsp:cNvSpPr/>
      </dsp:nvSpPr>
      <dsp:spPr>
        <a:xfrm>
          <a:off x="265045" y="1136213"/>
          <a:ext cx="757475" cy="75747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CC0EA-34F9-4549-9876-8AC8E56BA119}">
      <dsp:nvSpPr>
        <dsp:cNvPr id="0" name=""/>
        <dsp:cNvSpPr/>
      </dsp:nvSpPr>
      <dsp:spPr>
        <a:xfrm>
          <a:off x="423509" y="2120932"/>
          <a:ext cx="9701033" cy="6059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Consumer s’ experiences with PCTs for comparing electricity and gas offers.</a:t>
          </a:r>
          <a:endParaRPr lang="fr-IT" sz="1600" kern="1200">
            <a:latin typeface="Open Sans" panose="020B0606030504020204" pitchFamily="34" charset="0"/>
            <a:ea typeface="Open Sans" panose="020B0606030504020204" pitchFamily="34" charset="0"/>
            <a:cs typeface="Open Sans" panose="020B0606030504020204" pitchFamily="34" charset="0"/>
          </a:endParaRPr>
        </a:p>
      </dsp:txBody>
      <dsp:txXfrm>
        <a:off x="423509" y="2120932"/>
        <a:ext cx="9701033" cy="605980"/>
      </dsp:txXfrm>
    </dsp:sp>
    <dsp:sp modelId="{CAFF4AD6-1A96-044C-BE2E-945FE64CA682}">
      <dsp:nvSpPr>
        <dsp:cNvPr id="0" name=""/>
        <dsp:cNvSpPr/>
      </dsp:nvSpPr>
      <dsp:spPr>
        <a:xfrm>
          <a:off x="44771" y="2045184"/>
          <a:ext cx="757475" cy="75747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B6944-B527-604F-BD76-31A4207C309E}">
      <dsp:nvSpPr>
        <dsp:cNvPr id="0" name=""/>
        <dsp:cNvSpPr/>
      </dsp:nvSpPr>
      <dsp:spPr>
        <a:xfrm>
          <a:off x="437452" y="2399925"/>
          <a:ext cx="630434" cy="2202473"/>
        </a:xfrm>
        <a:custGeom>
          <a:avLst/>
          <a:gdLst/>
          <a:ahLst/>
          <a:cxnLst/>
          <a:rect l="0" t="0" r="0" b="0"/>
          <a:pathLst>
            <a:path>
              <a:moveTo>
                <a:pt x="0" y="0"/>
              </a:moveTo>
              <a:lnTo>
                <a:pt x="315217" y="0"/>
              </a:lnTo>
              <a:lnTo>
                <a:pt x="315217" y="2202473"/>
              </a:lnTo>
              <a:lnTo>
                <a:pt x="630434" y="220247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latin typeface="Open Sans" panose="020B0606030504020204" pitchFamily="34" charset="0"/>
            <a:ea typeface="Open Sans" panose="020B0606030504020204" pitchFamily="34" charset="0"/>
            <a:cs typeface="Open Sans" panose="020B0606030504020204" pitchFamily="34" charset="0"/>
          </a:endParaRPr>
        </a:p>
      </dsp:txBody>
      <dsp:txXfrm>
        <a:off x="695396" y="3443889"/>
        <a:ext cx="114546" cy="114546"/>
      </dsp:txXfrm>
    </dsp:sp>
    <dsp:sp modelId="{0B4EDDF5-596F-CC49-8FC0-B997DAF85E67}">
      <dsp:nvSpPr>
        <dsp:cNvPr id="0" name=""/>
        <dsp:cNvSpPr/>
      </dsp:nvSpPr>
      <dsp:spPr>
        <a:xfrm>
          <a:off x="437452" y="2399925"/>
          <a:ext cx="620232" cy="1651082"/>
        </a:xfrm>
        <a:custGeom>
          <a:avLst/>
          <a:gdLst/>
          <a:ahLst/>
          <a:cxnLst/>
          <a:rect l="0" t="0" r="0" b="0"/>
          <a:pathLst>
            <a:path>
              <a:moveTo>
                <a:pt x="0" y="0"/>
              </a:moveTo>
              <a:lnTo>
                <a:pt x="310116" y="0"/>
              </a:lnTo>
              <a:lnTo>
                <a:pt x="310116" y="1651082"/>
              </a:lnTo>
              <a:lnTo>
                <a:pt x="620232" y="1651082"/>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03474" y="3181373"/>
        <a:ext cx="88186" cy="88186"/>
      </dsp:txXfrm>
    </dsp:sp>
    <dsp:sp modelId="{C4C8A17C-FDBF-2044-8DB1-2DA20AE8A961}">
      <dsp:nvSpPr>
        <dsp:cNvPr id="0" name=""/>
        <dsp:cNvSpPr/>
      </dsp:nvSpPr>
      <dsp:spPr>
        <a:xfrm>
          <a:off x="437452" y="2399925"/>
          <a:ext cx="620232" cy="1104266"/>
        </a:xfrm>
        <a:custGeom>
          <a:avLst/>
          <a:gdLst/>
          <a:ahLst/>
          <a:cxnLst/>
          <a:rect l="0" t="0" r="0" b="0"/>
          <a:pathLst>
            <a:path>
              <a:moveTo>
                <a:pt x="0" y="0"/>
              </a:moveTo>
              <a:lnTo>
                <a:pt x="310116" y="0"/>
              </a:lnTo>
              <a:lnTo>
                <a:pt x="310116" y="1104266"/>
              </a:lnTo>
              <a:lnTo>
                <a:pt x="620232" y="110426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15905" y="2920395"/>
        <a:ext cx="63326" cy="63326"/>
      </dsp:txXfrm>
    </dsp:sp>
    <dsp:sp modelId="{EB23B5A0-3D54-0143-B433-EE09ACBE3928}">
      <dsp:nvSpPr>
        <dsp:cNvPr id="0" name=""/>
        <dsp:cNvSpPr/>
      </dsp:nvSpPr>
      <dsp:spPr>
        <a:xfrm>
          <a:off x="437452" y="2399925"/>
          <a:ext cx="620232" cy="557451"/>
        </a:xfrm>
        <a:custGeom>
          <a:avLst/>
          <a:gdLst/>
          <a:ahLst/>
          <a:cxnLst/>
          <a:rect l="0" t="0" r="0" b="0"/>
          <a:pathLst>
            <a:path>
              <a:moveTo>
                <a:pt x="0" y="0"/>
              </a:moveTo>
              <a:lnTo>
                <a:pt x="310116" y="0"/>
              </a:lnTo>
              <a:lnTo>
                <a:pt x="310116" y="557451"/>
              </a:lnTo>
              <a:lnTo>
                <a:pt x="620232" y="55745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26719" y="2657803"/>
        <a:ext cx="41696" cy="41696"/>
      </dsp:txXfrm>
    </dsp:sp>
    <dsp:sp modelId="{4BDF1E32-6DA3-5145-A34A-F628CE27F4F6}">
      <dsp:nvSpPr>
        <dsp:cNvPr id="0" name=""/>
        <dsp:cNvSpPr/>
      </dsp:nvSpPr>
      <dsp:spPr>
        <a:xfrm>
          <a:off x="437452" y="2354205"/>
          <a:ext cx="620232" cy="91440"/>
        </a:xfrm>
        <a:custGeom>
          <a:avLst/>
          <a:gdLst/>
          <a:ahLst/>
          <a:cxnLst/>
          <a:rect l="0" t="0" r="0" b="0"/>
          <a:pathLst>
            <a:path>
              <a:moveTo>
                <a:pt x="0" y="45720"/>
              </a:moveTo>
              <a:lnTo>
                <a:pt x="310116" y="45720"/>
              </a:lnTo>
              <a:lnTo>
                <a:pt x="310116" y="56356"/>
              </a:lnTo>
              <a:lnTo>
                <a:pt x="620232" y="5635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32060" y="2384417"/>
        <a:ext cx="31016" cy="31016"/>
      </dsp:txXfrm>
    </dsp:sp>
    <dsp:sp modelId="{5AE48D67-436C-F041-A0AC-FBE2BEBD63F6}">
      <dsp:nvSpPr>
        <dsp:cNvPr id="0" name=""/>
        <dsp:cNvSpPr/>
      </dsp:nvSpPr>
      <dsp:spPr>
        <a:xfrm>
          <a:off x="437452" y="1863747"/>
          <a:ext cx="620232" cy="536178"/>
        </a:xfrm>
        <a:custGeom>
          <a:avLst/>
          <a:gdLst/>
          <a:ahLst/>
          <a:cxnLst/>
          <a:rect l="0" t="0" r="0" b="0"/>
          <a:pathLst>
            <a:path>
              <a:moveTo>
                <a:pt x="0" y="536178"/>
              </a:moveTo>
              <a:lnTo>
                <a:pt x="310116" y="536178"/>
              </a:lnTo>
              <a:lnTo>
                <a:pt x="310116" y="0"/>
              </a:lnTo>
              <a:lnTo>
                <a:pt x="620232"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27071" y="2111339"/>
        <a:ext cx="40993" cy="40993"/>
      </dsp:txXfrm>
    </dsp:sp>
    <dsp:sp modelId="{6EFE02CC-D524-E34A-8386-C54E6B002B39}">
      <dsp:nvSpPr>
        <dsp:cNvPr id="0" name=""/>
        <dsp:cNvSpPr/>
      </dsp:nvSpPr>
      <dsp:spPr>
        <a:xfrm>
          <a:off x="437452" y="1316932"/>
          <a:ext cx="620232" cy="1082993"/>
        </a:xfrm>
        <a:custGeom>
          <a:avLst/>
          <a:gdLst/>
          <a:ahLst/>
          <a:cxnLst/>
          <a:rect l="0" t="0" r="0" b="0"/>
          <a:pathLst>
            <a:path>
              <a:moveTo>
                <a:pt x="0" y="1082993"/>
              </a:moveTo>
              <a:lnTo>
                <a:pt x="310116" y="1082993"/>
              </a:lnTo>
              <a:lnTo>
                <a:pt x="310116" y="0"/>
              </a:lnTo>
              <a:lnTo>
                <a:pt x="620232"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16367" y="1827228"/>
        <a:ext cx="62401" cy="62401"/>
      </dsp:txXfrm>
    </dsp:sp>
    <dsp:sp modelId="{A0D9C661-6973-6F47-801B-5D30DEAD5686}">
      <dsp:nvSpPr>
        <dsp:cNvPr id="0" name=""/>
        <dsp:cNvSpPr/>
      </dsp:nvSpPr>
      <dsp:spPr>
        <a:xfrm>
          <a:off x="437452" y="770117"/>
          <a:ext cx="620232" cy="1629808"/>
        </a:xfrm>
        <a:custGeom>
          <a:avLst/>
          <a:gdLst/>
          <a:ahLst/>
          <a:cxnLst/>
          <a:rect l="0" t="0" r="0" b="0"/>
          <a:pathLst>
            <a:path>
              <a:moveTo>
                <a:pt x="0" y="1629808"/>
              </a:moveTo>
              <a:lnTo>
                <a:pt x="310116" y="1629808"/>
              </a:lnTo>
              <a:lnTo>
                <a:pt x="310116" y="0"/>
              </a:lnTo>
              <a:lnTo>
                <a:pt x="620232"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Open Sans" panose="020B0606030504020204" pitchFamily="34" charset="0"/>
            <a:ea typeface="Open Sans" panose="020B0606030504020204" pitchFamily="34" charset="0"/>
            <a:cs typeface="Open Sans" panose="020B0606030504020204" pitchFamily="34" charset="0"/>
          </a:endParaRPr>
        </a:p>
      </dsp:txBody>
      <dsp:txXfrm>
        <a:off x="703972" y="1541425"/>
        <a:ext cx="87191" cy="87191"/>
      </dsp:txXfrm>
    </dsp:sp>
    <dsp:sp modelId="{35973E13-EBC9-F54E-AF48-B35E40565A25}">
      <dsp:nvSpPr>
        <dsp:cNvPr id="0" name=""/>
        <dsp:cNvSpPr/>
      </dsp:nvSpPr>
      <dsp:spPr>
        <a:xfrm>
          <a:off x="437452" y="223302"/>
          <a:ext cx="620232" cy="2176623"/>
        </a:xfrm>
        <a:custGeom>
          <a:avLst/>
          <a:gdLst/>
          <a:ahLst/>
          <a:cxnLst/>
          <a:rect l="0" t="0" r="0" b="0"/>
          <a:pathLst>
            <a:path>
              <a:moveTo>
                <a:pt x="0" y="2176623"/>
              </a:moveTo>
              <a:lnTo>
                <a:pt x="310116" y="2176623"/>
              </a:lnTo>
              <a:lnTo>
                <a:pt x="310116" y="0"/>
              </a:lnTo>
              <a:lnTo>
                <a:pt x="620232"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latin typeface="Open Sans" panose="020B0606030504020204" pitchFamily="34" charset="0"/>
            <a:ea typeface="Open Sans" panose="020B0606030504020204" pitchFamily="34" charset="0"/>
            <a:cs typeface="Open Sans" panose="020B0606030504020204" pitchFamily="34" charset="0"/>
          </a:endParaRPr>
        </a:p>
      </dsp:txBody>
      <dsp:txXfrm>
        <a:off x="690986" y="1255032"/>
        <a:ext cx="113163" cy="113163"/>
      </dsp:txXfrm>
    </dsp:sp>
    <dsp:sp modelId="{53F5FD91-8877-8148-A7FC-B191DF02A3E5}">
      <dsp:nvSpPr>
        <dsp:cNvPr id="0" name=""/>
        <dsp:cNvSpPr/>
      </dsp:nvSpPr>
      <dsp:spPr>
        <a:xfrm rot="16200000">
          <a:off x="-932463" y="2181199"/>
          <a:ext cx="230237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Bills</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932463" y="2181199"/>
        <a:ext cx="2302378" cy="437452"/>
      </dsp:txXfrm>
    </dsp:sp>
    <dsp:sp modelId="{602F83FE-BDD9-454D-B69C-C9DC45B71A84}">
      <dsp:nvSpPr>
        <dsp:cNvPr id="0" name=""/>
        <dsp:cNvSpPr/>
      </dsp:nvSpPr>
      <dsp:spPr>
        <a:xfrm>
          <a:off x="1057684" y="4576"/>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The energy consumption over the past 12 months</a:t>
          </a:r>
          <a:endParaRPr lang="fr-FR"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4576"/>
        <a:ext cx="4905468" cy="437452"/>
      </dsp:txXfrm>
    </dsp:sp>
    <dsp:sp modelId="{BB85D4BF-68C4-E24C-BC39-791C84CD12DA}">
      <dsp:nvSpPr>
        <dsp:cNvPr id="0" name=""/>
        <dsp:cNvSpPr/>
      </dsp:nvSpPr>
      <dsp:spPr>
        <a:xfrm>
          <a:off x="1057684" y="551391"/>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Supplier's cheapest tariff</a:t>
          </a:r>
          <a:endParaRPr lang="fr-FR"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551391"/>
        <a:ext cx="4905468" cy="437452"/>
      </dsp:txXfrm>
    </dsp:sp>
    <dsp:sp modelId="{0D19FDA4-0C27-2D4A-BF6D-05307AF8D405}">
      <dsp:nvSpPr>
        <dsp:cNvPr id="0" name=""/>
        <dsp:cNvSpPr/>
      </dsp:nvSpPr>
      <dsp:spPr>
        <a:xfrm>
          <a:off x="1057684" y="1098206"/>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Breakdown of price (energy cost, network charges, taxes)</a:t>
          </a:r>
          <a:endParaRPr lang="fr-FR"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1098206"/>
        <a:ext cx="4905468" cy="437452"/>
      </dsp:txXfrm>
    </dsp:sp>
    <dsp:sp modelId="{9B65860A-443F-1642-B70F-CE01291196AF}">
      <dsp:nvSpPr>
        <dsp:cNvPr id="0" name=""/>
        <dsp:cNvSpPr/>
      </dsp:nvSpPr>
      <dsp:spPr>
        <a:xfrm>
          <a:off x="1057684" y="1645021"/>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End date of the contract</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1645021"/>
        <a:ext cx="4905468" cy="437452"/>
      </dsp:txXfrm>
    </dsp:sp>
    <dsp:sp modelId="{F7F23F9D-C4B6-8340-9FD3-B2B66D4F3A13}">
      <dsp:nvSpPr>
        <dsp:cNvPr id="0" name=""/>
        <dsp:cNvSpPr/>
      </dsp:nvSpPr>
      <dsp:spPr>
        <a:xfrm>
          <a:off x="1057684" y="2191836"/>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Duration of the contract</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2191836"/>
        <a:ext cx="4905468" cy="437452"/>
      </dsp:txXfrm>
    </dsp:sp>
    <dsp:sp modelId="{6C3D71D3-BBC4-854D-9A0A-A0DCA28A7C64}">
      <dsp:nvSpPr>
        <dsp:cNvPr id="0" name=""/>
        <dsp:cNvSpPr/>
      </dsp:nvSpPr>
      <dsp:spPr>
        <a:xfrm>
          <a:off x="1057684" y="2738651"/>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Cost for early termination</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2738651"/>
        <a:ext cx="4905468" cy="437452"/>
      </dsp:txXfrm>
    </dsp:sp>
    <dsp:sp modelId="{16841ED9-9184-0E4F-B10C-E738380F56DD}">
      <dsp:nvSpPr>
        <dsp:cNvPr id="0" name=""/>
        <dsp:cNvSpPr/>
      </dsp:nvSpPr>
      <dsp:spPr>
        <a:xfrm>
          <a:off x="1057684" y="3285466"/>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Energy saving tips</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3285466"/>
        <a:ext cx="4905468" cy="437452"/>
      </dsp:txXfrm>
    </dsp:sp>
    <dsp:sp modelId="{F97207E1-E522-484E-8928-E12A794144E0}">
      <dsp:nvSpPr>
        <dsp:cNvPr id="0" name=""/>
        <dsp:cNvSpPr/>
      </dsp:nvSpPr>
      <dsp:spPr>
        <a:xfrm>
          <a:off x="1057684" y="3832281"/>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Comparing personal energy use to similar households</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57684" y="3832281"/>
        <a:ext cx="4905468" cy="437452"/>
      </dsp:txXfrm>
    </dsp:sp>
    <dsp:sp modelId="{BEB71EF6-7843-2441-AA5E-34F6EF87D901}">
      <dsp:nvSpPr>
        <dsp:cNvPr id="0" name=""/>
        <dsp:cNvSpPr/>
      </dsp:nvSpPr>
      <dsp:spPr>
        <a:xfrm>
          <a:off x="1067886" y="4383672"/>
          <a:ext cx="4905468" cy="4374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Link to an accredited comparison tool website</a:t>
          </a:r>
          <a:endParaRPr lang="fr-IT"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67886" y="4383672"/>
        <a:ext cx="4905468" cy="437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F766-C9FA-3342-A235-9B5D364C972E}">
      <dsp:nvSpPr>
        <dsp:cNvPr id="0" name=""/>
        <dsp:cNvSpPr/>
      </dsp:nvSpPr>
      <dsp:spPr>
        <a:xfrm>
          <a:off x="2165590" y="0"/>
          <a:ext cx="4574825" cy="4574825"/>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87071-7344-584F-B0D1-236988E36D71}">
      <dsp:nvSpPr>
        <dsp:cNvPr id="0" name=""/>
        <dsp:cNvSpPr/>
      </dsp:nvSpPr>
      <dsp:spPr>
        <a:xfrm>
          <a:off x="171633" y="752049"/>
          <a:ext cx="4086008" cy="129959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complex terminology,</a:t>
          </a:r>
          <a:endParaRPr lang="fr-IT" sz="1800" kern="1200"/>
        </a:p>
      </dsp:txBody>
      <dsp:txXfrm>
        <a:off x="235074" y="815490"/>
        <a:ext cx="3959126" cy="1172715"/>
      </dsp:txXfrm>
    </dsp:sp>
    <dsp:sp modelId="{385FBF16-7006-764F-AC8B-0A0170BB0491}">
      <dsp:nvSpPr>
        <dsp:cNvPr id="0" name=""/>
        <dsp:cNvSpPr/>
      </dsp:nvSpPr>
      <dsp:spPr>
        <a:xfrm>
          <a:off x="4323911" y="701950"/>
          <a:ext cx="4086008" cy="129959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important information that is being hidden in the small print, </a:t>
          </a:r>
          <a:endParaRPr lang="fr-IT" sz="1800" kern="1200"/>
        </a:p>
      </dsp:txBody>
      <dsp:txXfrm>
        <a:off x="4387352" y="765391"/>
        <a:ext cx="3959126" cy="1172715"/>
      </dsp:txXfrm>
    </dsp:sp>
    <dsp:sp modelId="{8DA086C6-FF5A-8D44-8798-30246899C21F}">
      <dsp:nvSpPr>
        <dsp:cNvPr id="0" name=""/>
        <dsp:cNvSpPr/>
      </dsp:nvSpPr>
      <dsp:spPr>
        <a:xfrm>
          <a:off x="184158" y="2623376"/>
          <a:ext cx="4086008" cy="129959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package deals that are not comparable</a:t>
          </a:r>
          <a:endParaRPr lang="fr-IT" sz="1800" kern="1200"/>
        </a:p>
      </dsp:txBody>
      <dsp:txXfrm>
        <a:off x="247599" y="2686817"/>
        <a:ext cx="3959126" cy="1172715"/>
      </dsp:txXfrm>
    </dsp:sp>
    <dsp:sp modelId="{06D07C18-4BA0-B048-8E31-341933E510D9}">
      <dsp:nvSpPr>
        <dsp:cNvPr id="0" name=""/>
        <dsp:cNvSpPr/>
      </dsp:nvSpPr>
      <dsp:spPr>
        <a:xfrm>
          <a:off x="4535640" y="2598326"/>
          <a:ext cx="4086008" cy="129959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consumers find it difficult to understand what type of consumption data was used for calculating the discount. </a:t>
          </a:r>
          <a:endParaRPr lang="fr-IT" sz="1800" kern="1200" dirty="0"/>
        </a:p>
      </dsp:txBody>
      <dsp:txXfrm>
        <a:off x="4599081" y="2661767"/>
        <a:ext cx="3959126" cy="1172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6FBB-59C2-C348-BE39-3C7CAE13FFAB}">
      <dsp:nvSpPr>
        <dsp:cNvPr id="0" name=""/>
        <dsp:cNvSpPr/>
      </dsp:nvSpPr>
      <dsp:spPr>
        <a:xfrm rot="5400000">
          <a:off x="5545812" y="-3600110"/>
          <a:ext cx="1029425" cy="875796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of the Directive mentions the desirability to promote behavioral change with instruments, policies and information provision.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681544" y="314410"/>
        <a:ext cx="8707710" cy="928921"/>
      </dsp:txXfrm>
    </dsp:sp>
    <dsp:sp modelId="{0FBF4793-7678-6F44-B97D-6DF4F1C84D06}">
      <dsp:nvSpPr>
        <dsp:cNvPr id="0" name=""/>
        <dsp:cNvSpPr/>
      </dsp:nvSpPr>
      <dsp:spPr>
        <a:xfrm>
          <a:off x="240" y="586"/>
          <a:ext cx="1681304" cy="15565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Article 12</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225" y="76571"/>
        <a:ext cx="1529334" cy="1404597"/>
      </dsp:txXfrm>
    </dsp:sp>
    <dsp:sp modelId="{7E6D0AA9-870B-0A47-9E5B-9D510B748274}">
      <dsp:nvSpPr>
        <dsp:cNvPr id="0" name=""/>
        <dsp:cNvSpPr/>
      </dsp:nvSpPr>
      <dsp:spPr>
        <a:xfrm rot="5400000">
          <a:off x="5553477" y="-1963850"/>
          <a:ext cx="976564" cy="879432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The Directive encourages Member States to “establish appropriate conditions for market operators to provide adequate and targeted information  and advice to energy consumers on energy efficiency”,</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644596" y="1992703"/>
        <a:ext cx="8746654" cy="881220"/>
      </dsp:txXfrm>
    </dsp:sp>
    <dsp:sp modelId="{09E06375-E7C9-EE41-A7E9-D742A8827B21}">
      <dsp:nvSpPr>
        <dsp:cNvPr id="0" name=""/>
        <dsp:cNvSpPr/>
      </dsp:nvSpPr>
      <dsp:spPr>
        <a:xfrm>
          <a:off x="240" y="1708429"/>
          <a:ext cx="1644356" cy="14497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Article 17.2, </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1012" y="1779201"/>
        <a:ext cx="1502812" cy="1308222"/>
      </dsp:txXfrm>
    </dsp:sp>
    <dsp:sp modelId="{6059B1B0-5AF8-B740-B5E7-EE8943DE929F}">
      <dsp:nvSpPr>
        <dsp:cNvPr id="0" name=""/>
        <dsp:cNvSpPr/>
      </dsp:nvSpPr>
      <dsp:spPr>
        <a:xfrm rot="5400000">
          <a:off x="5528831" y="-403092"/>
          <a:ext cx="1047336" cy="8766915"/>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where the desirability to survey the savings achieved through policies aimed at reducing actual consumption is mentioned..</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669042" y="3507824"/>
        <a:ext cx="8715788" cy="945082"/>
      </dsp:txXfrm>
    </dsp:sp>
    <dsp:sp modelId="{1AF4D898-ED40-F84D-BA10-872B8E558840}">
      <dsp:nvSpPr>
        <dsp:cNvPr id="0" name=""/>
        <dsp:cNvSpPr/>
      </dsp:nvSpPr>
      <dsp:spPr>
        <a:xfrm>
          <a:off x="240" y="3309472"/>
          <a:ext cx="1668801" cy="13417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Annex V (d)</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741" y="3374973"/>
        <a:ext cx="1537799" cy="12107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09D9-7EA2-8043-BB4D-CC4338D46DF0}">
      <dsp:nvSpPr>
        <dsp:cNvPr id="0" name=""/>
        <dsp:cNvSpPr/>
      </dsp:nvSpPr>
      <dsp:spPr>
        <a:xfrm>
          <a:off x="0" y="76667"/>
          <a:ext cx="11401597" cy="3023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have knowledge on: </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762" y="91429"/>
        <a:ext cx="11372073" cy="272871"/>
      </dsp:txXfrm>
    </dsp:sp>
    <dsp:sp modelId="{04C41E24-BA44-7648-B80B-0C98617BE0F0}">
      <dsp:nvSpPr>
        <dsp:cNvPr id="0" name=""/>
        <dsp:cNvSpPr/>
      </dsp:nvSpPr>
      <dsp:spPr>
        <a:xfrm>
          <a:off x="0" y="417406"/>
          <a:ext cx="11401597" cy="211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0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What  are they paying  for?</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How it is calculated?</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Where to find more information?</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How  to pay and the late fee applied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How to complain</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How to switch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The energy regulator's website and any other public bodies responsible for energy consumers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417406"/>
        <a:ext cx="11401597" cy="2119680"/>
      </dsp:txXfrm>
    </dsp:sp>
    <dsp:sp modelId="{C45721CB-4FDE-E541-A681-61C82856743C}">
      <dsp:nvSpPr>
        <dsp:cNvPr id="0" name=""/>
        <dsp:cNvSpPr/>
      </dsp:nvSpPr>
      <dsp:spPr>
        <a:xfrm>
          <a:off x="0" y="2528630"/>
          <a:ext cx="11401597" cy="3023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Consumer ability to choose :</a:t>
          </a:r>
          <a:endParaRPr lang="fr-IT"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762" y="2543392"/>
        <a:ext cx="11372073" cy="272871"/>
      </dsp:txXfrm>
    </dsp:sp>
    <dsp:sp modelId="{372F96B2-2BB7-4747-9AFC-AEB1B05DC1BA}">
      <dsp:nvSpPr>
        <dsp:cNvPr id="0" name=""/>
        <dsp:cNvSpPr/>
      </dsp:nvSpPr>
      <dsp:spPr>
        <a:xfrm>
          <a:off x="0" y="2909509"/>
          <a:ext cx="11401597"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0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regulate their consumption</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compare offers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switch suppliers</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Bill design</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a:lnSpc>
              <a:spcPct val="90000"/>
            </a:lnSpc>
            <a:spcBef>
              <a:spcPct val="0"/>
            </a:spcBef>
            <a:spcAft>
              <a:spcPct val="20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Surveys  result indicates that consumers may be more likely to comprehend striking, simply laid out bills, since the ‘best practice’ bills were designed to provide relevant information in one place, and to be laid out in a visually striking manner. In contrast, the ‘current market practice’ bills had information scattered over the bill, and key information was not as salient. </a:t>
          </a:r>
          <a:endParaRPr lang="fr-IT"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2909509"/>
        <a:ext cx="11401597" cy="2318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28A71-9036-8448-BC0A-FC02EB1BA40D}" type="datetimeFigureOut">
              <a:rPr lang="it-IT" smtClean="0"/>
              <a:t>24/05/21</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E1ED2-981E-DA45-9E7C-606D0230FEB6}" type="slidenum">
              <a:rPr lang="it-IT" smtClean="0"/>
              <a:t>‹#›</a:t>
            </a:fld>
            <a:endParaRPr lang="it-IT"/>
          </a:p>
        </p:txBody>
      </p:sp>
    </p:spTree>
    <p:extLst>
      <p:ext uri="{BB962C8B-B14F-4D97-AF65-F5344CB8AC3E}">
        <p14:creationId xmlns:p14="http://schemas.microsoft.com/office/powerpoint/2010/main" val="71384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9AFD6-2C20-1C40-AA8A-A568E3B725CD}" type="datetimeFigureOut">
              <a:rPr lang="it-IT" smtClean="0"/>
              <a:t>24/05/21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AE7F4-AF5D-9F4A-AF18-D639CD9FE679}" type="slidenum">
              <a:rPr lang="it-IT" smtClean="0"/>
              <a:t>‹#›</a:t>
            </a:fld>
            <a:endParaRPr lang="it-IT"/>
          </a:p>
        </p:txBody>
      </p:sp>
    </p:spTree>
    <p:extLst>
      <p:ext uri="{BB962C8B-B14F-4D97-AF65-F5344CB8AC3E}">
        <p14:creationId xmlns:p14="http://schemas.microsoft.com/office/powerpoint/2010/main" val="1144108930"/>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mn-lt"/>
        <a:ea typeface="+mn-ea"/>
        <a:cs typeface="+mn-cs"/>
      </a:defRPr>
    </a:lvl1pPr>
    <a:lvl2pPr marL="457171" algn="l" defTabSz="914343" rtl="0" eaLnBrk="1" latinLnBrk="0" hangingPunct="1">
      <a:defRPr sz="1200" kern="1200">
        <a:solidFill>
          <a:schemeClr val="tx1"/>
        </a:solidFill>
        <a:latin typeface="+mn-lt"/>
        <a:ea typeface="+mn-ea"/>
        <a:cs typeface="+mn-cs"/>
      </a:defRPr>
    </a:lvl2pPr>
    <a:lvl3pPr marL="914343" algn="l" defTabSz="914343" rtl="0" eaLnBrk="1" latinLnBrk="0" hangingPunct="1">
      <a:defRPr sz="1200" kern="1200">
        <a:solidFill>
          <a:schemeClr val="tx1"/>
        </a:solidFill>
        <a:latin typeface="+mn-lt"/>
        <a:ea typeface="+mn-ea"/>
        <a:cs typeface="+mn-cs"/>
      </a:defRPr>
    </a:lvl3pPr>
    <a:lvl4pPr marL="1371514" algn="l" defTabSz="914343" rtl="0" eaLnBrk="1" latinLnBrk="0" hangingPunct="1">
      <a:defRPr sz="1200" kern="1200">
        <a:solidFill>
          <a:schemeClr val="tx1"/>
        </a:solidFill>
        <a:latin typeface="+mn-lt"/>
        <a:ea typeface="+mn-ea"/>
        <a:cs typeface="+mn-cs"/>
      </a:defRPr>
    </a:lvl4pPr>
    <a:lvl5pPr marL="1828685" algn="l" defTabSz="914343" rtl="0" eaLnBrk="1" latinLnBrk="0" hangingPunct="1">
      <a:defRPr sz="1200" kern="1200">
        <a:solidFill>
          <a:schemeClr val="tx1"/>
        </a:solidFill>
        <a:latin typeface="+mn-lt"/>
        <a:ea typeface="+mn-ea"/>
        <a:cs typeface="+mn-cs"/>
      </a:defRPr>
    </a:lvl5pPr>
    <a:lvl6pPr marL="2285858" algn="l" defTabSz="914343" rtl="0" eaLnBrk="1" latinLnBrk="0" hangingPunct="1">
      <a:defRPr sz="1200" kern="1200">
        <a:solidFill>
          <a:schemeClr val="tx1"/>
        </a:solidFill>
        <a:latin typeface="+mn-lt"/>
        <a:ea typeface="+mn-ea"/>
        <a:cs typeface="+mn-cs"/>
      </a:defRPr>
    </a:lvl6pPr>
    <a:lvl7pPr marL="2743029" algn="l" defTabSz="914343" rtl="0" eaLnBrk="1" latinLnBrk="0" hangingPunct="1">
      <a:defRPr sz="1200" kern="1200">
        <a:solidFill>
          <a:schemeClr val="tx1"/>
        </a:solidFill>
        <a:latin typeface="+mn-lt"/>
        <a:ea typeface="+mn-ea"/>
        <a:cs typeface="+mn-cs"/>
      </a:defRPr>
    </a:lvl7pPr>
    <a:lvl8pPr marL="3200200" algn="l" defTabSz="914343" rtl="0" eaLnBrk="1" latinLnBrk="0" hangingPunct="1">
      <a:defRPr sz="1200" kern="1200">
        <a:solidFill>
          <a:schemeClr val="tx1"/>
        </a:solidFill>
        <a:latin typeface="+mn-lt"/>
        <a:ea typeface="+mn-ea"/>
        <a:cs typeface="+mn-cs"/>
      </a:defRPr>
    </a:lvl8pPr>
    <a:lvl9pPr marL="3657372" algn="l" defTabSz="9143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IT" dirty="0"/>
          </a:p>
        </p:txBody>
      </p:sp>
      <p:sp>
        <p:nvSpPr>
          <p:cNvPr id="4" name="Espace réservé du numéro de diapositive 3"/>
          <p:cNvSpPr>
            <a:spLocks noGrp="1"/>
          </p:cNvSpPr>
          <p:nvPr>
            <p:ph type="sldNum" sz="quarter" idx="5"/>
          </p:nvPr>
        </p:nvSpPr>
        <p:spPr/>
        <p:txBody>
          <a:bodyPr/>
          <a:lstStyle/>
          <a:p>
            <a:fld id="{86CAE7F4-AF5D-9F4A-AF18-D639CD9FE679}" type="slidenum">
              <a:rPr lang="it-IT" smtClean="0"/>
              <a:t>16</a:t>
            </a:fld>
            <a:endParaRPr lang="it-IT"/>
          </a:p>
        </p:txBody>
      </p:sp>
    </p:spTree>
    <p:extLst>
      <p:ext uri="{BB962C8B-B14F-4D97-AF65-F5344CB8AC3E}">
        <p14:creationId xmlns:p14="http://schemas.microsoft.com/office/powerpoint/2010/main" val="77421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1</a:t>
            </a:r>
            <a:endParaRPr lang="en-US" dirty="0"/>
          </a:p>
        </p:txBody>
      </p:sp>
    </p:spTree>
    <p:extLst>
      <p:ext uri="{BB962C8B-B14F-4D97-AF65-F5344CB8AC3E}">
        <p14:creationId xmlns:p14="http://schemas.microsoft.com/office/powerpoint/2010/main" val="34246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69212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26402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2792730" y="2636838"/>
            <a:ext cx="367919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64454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2792730" y="2636838"/>
            <a:ext cx="367919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7969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3708400" y="2636838"/>
            <a:ext cx="276352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0568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60000" y="3464560"/>
            <a:ext cx="11473200" cy="619760"/>
          </a:xfrm>
          <a:prstGeom prst="rect">
            <a:avLst/>
          </a:prstGeom>
        </p:spPr>
        <p:txBody>
          <a:bodyPr vert="horz" lIns="0" tIns="0" rIns="0" bIns="0" rtlCol="0" anchor="t" anchorCtr="0">
            <a:noAutofit/>
          </a:bodyPr>
          <a:lstStyle/>
          <a:p>
            <a:endParaRPr lang="en-US" dirty="0"/>
          </a:p>
        </p:txBody>
      </p:sp>
    </p:spTree>
    <p:extLst>
      <p:ext uri="{BB962C8B-B14F-4D97-AF65-F5344CB8AC3E}">
        <p14:creationId xmlns:p14="http://schemas.microsoft.com/office/powerpoint/2010/main" val="34361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2</a:t>
            </a:r>
            <a:endParaRPr lang="en-US" dirty="0"/>
          </a:p>
        </p:txBody>
      </p:sp>
    </p:spTree>
    <p:extLst>
      <p:ext uri="{BB962C8B-B14F-4D97-AF65-F5344CB8AC3E}">
        <p14:creationId xmlns:p14="http://schemas.microsoft.com/office/powerpoint/2010/main" val="108863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3</a:t>
            </a:r>
            <a:endParaRPr lang="en-US" dirty="0"/>
          </a:p>
        </p:txBody>
      </p:sp>
    </p:spTree>
    <p:extLst>
      <p:ext uri="{BB962C8B-B14F-4D97-AF65-F5344CB8AC3E}">
        <p14:creationId xmlns:p14="http://schemas.microsoft.com/office/powerpoint/2010/main" val="1135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4</a:t>
            </a:r>
            <a:endParaRPr lang="en-US" dirty="0"/>
          </a:p>
        </p:txBody>
      </p:sp>
    </p:spTree>
    <p:extLst>
      <p:ext uri="{BB962C8B-B14F-4D97-AF65-F5344CB8AC3E}">
        <p14:creationId xmlns:p14="http://schemas.microsoft.com/office/powerpoint/2010/main" val="190918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37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309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59200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6504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8903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72400816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7"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867671476"/>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7"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364637594"/>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172128404"/>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32594091"/>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694382757"/>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Tree>
    <p:extLst>
      <p:ext uri="{BB962C8B-B14F-4D97-AF65-F5344CB8AC3E}">
        <p14:creationId xmlns:p14="http://schemas.microsoft.com/office/powerpoint/2010/main" val="1984128902"/>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03194" rtl="0" eaLnBrk="1" latinLnBrk="0" hangingPunct="1">
        <a:lnSpc>
          <a:spcPct val="90000"/>
        </a:lnSpc>
        <a:spcBef>
          <a:spcPct val="0"/>
        </a:spcBef>
        <a:buNone/>
        <a:defRPr lang="tr-TR" sz="1000" b="0" i="0" kern="1200" cap="none" spc="98" baseline="0" smtClean="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53928546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254020836"/>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860051901"/>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 name="Immagine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4"/>
          </a:xfrm>
          <a:prstGeom prst="rect">
            <a:avLst/>
          </a:prstGeom>
        </p:spPr>
      </p:pic>
      <p:sp>
        <p:nvSpPr>
          <p:cNvPr id="52"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316054782"/>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23"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665381593"/>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431576732"/>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3647581"/>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354195434"/>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facebook.com/public/MedReg-MedReg" TargetMode="External"/><Relationship Id="rId7" Type="http://schemas.openxmlformats.org/officeDocument/2006/relationships/hyperlink" Target="https://twitter.com/hashtag/medreg" TargetMode="External"/><Relationship Id="rId12" Type="http://schemas.openxmlformats.org/officeDocument/2006/relationships/image" Target="../media/image22.png"/><Relationship Id="rId2" Type="http://schemas.openxmlformats.org/officeDocument/2006/relationships/hyperlink" Target="http://www.medreg-regulators.org/" TargetMode="Externa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hyperlink" Target="https://www.instagram.com/explore/tags/medreg/" TargetMode="External"/><Relationship Id="rId5" Type="http://schemas.openxmlformats.org/officeDocument/2006/relationships/hyperlink" Target="https://www.youtube.com/channel/UCdGSGw1_jSkZ0OhdkBSu6LQ"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https://it.linkedin.com/company/medre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194" y="3857757"/>
            <a:ext cx="11473200" cy="834138"/>
          </a:xfrm>
        </p:spPr>
        <p:txBody>
          <a:bodyPr>
            <a:normAutofit fontScale="90000"/>
          </a:bodyPr>
          <a:lstStyle/>
          <a:p>
            <a:r>
              <a:rPr lang="en-US" altLang="zh-CN" sz="3600" dirty="0"/>
              <a:t>How does a bill have to be designed to deliver empowerment and engagement</a:t>
            </a:r>
            <a:br>
              <a:rPr lang="en-US" altLang="zh-CN" sz="3600" dirty="0"/>
            </a:br>
            <a:br>
              <a:rPr lang="en-US" altLang="zh-CN" sz="4800" dirty="0"/>
            </a:br>
            <a:r>
              <a:rPr lang="en-US" altLang="zh-CN" sz="2700" dirty="0"/>
              <a:t>- </a:t>
            </a:r>
            <a:r>
              <a:rPr lang="en-US" altLang="zh-CN" sz="2700" dirty="0" err="1"/>
              <a:t>Erjola</a:t>
            </a:r>
            <a:r>
              <a:rPr lang="en-US" altLang="zh-CN" sz="2700" dirty="0"/>
              <a:t> </a:t>
            </a:r>
            <a:r>
              <a:rPr lang="en-US" altLang="zh-CN" sz="2700" dirty="0" err="1"/>
              <a:t>Sadushi</a:t>
            </a:r>
            <a:r>
              <a:rPr lang="en-US" altLang="zh-CN" sz="2700" dirty="0"/>
              <a:t> - </a:t>
            </a:r>
            <a:br>
              <a:rPr lang="en-US" altLang="zh-CN" dirty="0"/>
            </a:br>
            <a:endParaRPr lang="it-IT" dirty="0"/>
          </a:p>
        </p:txBody>
      </p:sp>
    </p:spTree>
    <p:extLst>
      <p:ext uri="{BB962C8B-B14F-4D97-AF65-F5344CB8AC3E}">
        <p14:creationId xmlns:p14="http://schemas.microsoft.com/office/powerpoint/2010/main" val="15484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328902" cy="834138"/>
          </a:xfrm>
        </p:spPr>
        <p:txBody>
          <a:bodyPr>
            <a:normAutofit fontScale="90000"/>
          </a:bodyPr>
          <a:lstStyle/>
          <a:p>
            <a:r>
              <a:rPr lang="en-US" altLang="zh-CN" sz="3200" dirty="0">
                <a:sym typeface="+mn-ea"/>
              </a:rPr>
              <a:t>Billing information for gas and electricity </a:t>
            </a:r>
            <a:r>
              <a:rPr lang="en-US" altLang="en-US" sz="3200" dirty="0">
                <a:sym typeface="+mn-ea"/>
              </a:rPr>
              <a:t>provisions -Annex VII,  of the Energy Efficiency Directive</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10</a:t>
            </a:fld>
            <a:endParaRPr lang="it-IT" dirty="0"/>
          </a:p>
        </p:txBody>
      </p:sp>
      <p:sp>
        <p:nvSpPr>
          <p:cNvPr id="7" name="Content Placeholder 1048611">
            <a:extLst>
              <a:ext uri="{FF2B5EF4-FFF2-40B4-BE49-F238E27FC236}">
                <a16:creationId xmlns:a16="http://schemas.microsoft.com/office/drawing/2014/main" id="{A1C1B167-536A-3B48-A95F-FB77A026139C}"/>
              </a:ext>
            </a:extLst>
          </p:cNvPr>
          <p:cNvSpPr>
            <a:spLocks noGrp="1"/>
          </p:cNvSpPr>
          <p:nvPr>
            <p:ph idx="1"/>
          </p:nvPr>
        </p:nvSpPr>
        <p:spPr>
          <a:xfrm>
            <a:off x="391972" y="1997562"/>
            <a:ext cx="10772214" cy="2862875"/>
          </a:xfrm>
        </p:spPr>
        <p:txBody>
          <a:bodyPr>
            <a:normAutofit/>
          </a:bodyPr>
          <a:lstStyle/>
          <a:p>
            <a:pPr marL="0" lvl="0" indent="0" defTabSz="914400">
              <a:lnSpc>
                <a:spcPct val="90000"/>
              </a:lnSpc>
              <a:spcBef>
                <a:spcPts val="1000"/>
              </a:spcBef>
              <a:buClrTx/>
              <a:buNone/>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Advice on energy efficiency accompanying bills and other feedback to final customers </a:t>
            </a:r>
          </a:p>
          <a:p>
            <a:pPr marL="228600" lvl="0" indent="-228600" defTabSz="914400">
              <a:lnSpc>
                <a:spcPct val="90000"/>
              </a:lnSpc>
              <a:spcBef>
                <a:spcPts val="1000"/>
              </a:spcBef>
              <a:buClrTx/>
              <a:buFont typeface="Arial" panose="020B0604020202020204" pitchFamily="34" charset="0"/>
              <a:buChar char="•"/>
            </a:pPr>
            <a:r>
              <a:rPr lang="en-US" sz="1600" u="sng"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Market operators shall inform their customers in a clear and understandable </a:t>
            </a:r>
            <a:r>
              <a:rPr lang="en-US" sz="1600" b="1" u="sng"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manner of contact information for independent consumer advice </a:t>
            </a:r>
            <a:r>
              <a:rPr lang="en-US" sz="1600" b="1" u="sng" cap="none"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centres</a:t>
            </a:r>
            <a:r>
              <a:rPr lang="en-US" sz="1600" b="1" u="sng"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energy agencies or similar institutions, including their internet addresses</a:t>
            </a: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where they can obtain advice on available energy efficiency measures, benchmark profiles for their energy consumption and technical specifications of energy using appliances that can serve to reduce the consumption of these appliances.</a:t>
            </a:r>
          </a:p>
          <a:p>
            <a:pPr marL="0" lvl="0" indent="0" defTabSz="914400">
              <a:lnSpc>
                <a:spcPct val="90000"/>
              </a:lnSpc>
              <a:spcBef>
                <a:spcPts val="1000"/>
              </a:spcBef>
              <a:buClrTx/>
              <a:buNone/>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mn-ea"/>
              </a:rPr>
              <a:t>Billing information</a:t>
            </a: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mn-ea"/>
              </a:rPr>
              <a:t>The Energy Efficiency Directive specifies the minimum elements to be displayed in the  bills. </a:t>
            </a:r>
            <a:endPar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269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328902" cy="834138"/>
          </a:xfrm>
        </p:spPr>
        <p:txBody>
          <a:bodyPr>
            <a:normAutofit/>
          </a:bodyPr>
          <a:lstStyle/>
          <a:p>
            <a:r>
              <a:rPr lang="en-US" sz="3200" dirty="0"/>
              <a:t>Supplier role on customer information </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11</a:t>
            </a:fld>
            <a:endParaRPr lang="it-IT" dirty="0"/>
          </a:p>
        </p:txBody>
      </p:sp>
      <p:graphicFrame>
        <p:nvGraphicFramePr>
          <p:cNvPr id="6" name="Diagramme 5">
            <a:extLst>
              <a:ext uri="{FF2B5EF4-FFF2-40B4-BE49-F238E27FC236}">
                <a16:creationId xmlns:a16="http://schemas.microsoft.com/office/drawing/2014/main" id="{45069527-8E6D-854D-B224-F976989DF17F}"/>
              </a:ext>
            </a:extLst>
          </p:cNvPr>
          <p:cNvGraphicFramePr/>
          <p:nvPr>
            <p:extLst>
              <p:ext uri="{D42A27DB-BD31-4B8C-83A1-F6EECF244321}">
                <p14:modId xmlns:p14="http://schemas.microsoft.com/office/powerpoint/2010/main" val="2444097931"/>
              </p:ext>
            </p:extLst>
          </p:nvPr>
        </p:nvGraphicFramePr>
        <p:xfrm>
          <a:off x="612000" y="1506155"/>
          <a:ext cx="103289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65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328902" cy="834138"/>
          </a:xfrm>
        </p:spPr>
        <p:txBody>
          <a:bodyPr>
            <a:normAutofit/>
          </a:bodyPr>
          <a:lstStyle/>
          <a:p>
            <a:r>
              <a:rPr lang="en-US" sz="3200" dirty="0"/>
              <a:t>Regulatory authority role on customer empower </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12</a:t>
            </a:fld>
            <a:endParaRPr lang="it-IT" dirty="0"/>
          </a:p>
        </p:txBody>
      </p:sp>
      <p:sp>
        <p:nvSpPr>
          <p:cNvPr id="5" name="Content Placeholder 1048617">
            <a:extLst>
              <a:ext uri="{FF2B5EF4-FFF2-40B4-BE49-F238E27FC236}">
                <a16:creationId xmlns:a16="http://schemas.microsoft.com/office/drawing/2014/main" id="{DDFA340E-6907-DE4E-9F8C-A5B4FBA171C0}"/>
              </a:ext>
            </a:extLst>
          </p:cNvPr>
          <p:cNvSpPr>
            <a:spLocks noGrp="1"/>
          </p:cNvSpPr>
          <p:nvPr>
            <p:ph idx="1"/>
          </p:nvPr>
        </p:nvSpPr>
        <p:spPr>
          <a:xfrm>
            <a:off x="181920" y="1191177"/>
            <a:ext cx="11164009" cy="5433695"/>
          </a:xfrm>
        </p:spPr>
        <p:txBody>
          <a:bodyPr>
            <a:noAutofit/>
          </a:bodyPr>
          <a:lstStyle/>
          <a:p>
            <a:pPr marL="0" lvl="0" indent="0" defTabSz="914400">
              <a:lnSpc>
                <a:spcPct val="90000"/>
              </a:lnSpc>
              <a:spcBef>
                <a:spcPts val="1000"/>
              </a:spcBef>
              <a:buClrTx/>
              <a:buNone/>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The Electricity Directive 2019/944/EC establishes that the regulatory authority or another competent national authority shall:</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take the necessary steps to ensure that the information provided by suppliers to final customers pursuant  is reliable and is provided at a national  level in a clearly comparable manner.</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helping to ensure, that the consumer protection measures are effective and enforced; </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ensure non-discriminatory access to customer consumption data, the provision, for optional use, of an easily understandable harmonized format at national level for consumption data, and prompt access for all customers to such data pursuant to Articles 23 and 24;</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monitoring the availability of comparison tools that meet the requirements set out in Article 14;</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to carry out investigations into the functioning of the electricity markets, and to decide upon and impose any necessary and proportionate measures to promote effective competition and ensure the proper functioning of the market. Where appropriate, the regulatory authority shall also have the power to cooperate with the national competition authority and the financial market regulators or the Commission in conducting an investigation relating to competition law; </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to require any information from electricity undertakings relevant for the fulfilment of its tasks;</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to impose effective, proportionate and dissuasive penalties on electricity undertakings not complying with their obligations under this Directive, </a:t>
            </a:r>
          </a:p>
          <a:p>
            <a:pPr marL="228600" lvl="0" indent="-228600" defTabSz="914400">
              <a:lnSpc>
                <a:spcPct val="90000"/>
              </a:lnSpc>
              <a:spcBef>
                <a:spcPts val="1000"/>
              </a:spcBef>
              <a:buClrTx/>
              <a:buFont typeface="Arial" panose="020B0604020202020204" pitchFamily="34" charset="0"/>
              <a:buChar char="•"/>
            </a:pPr>
            <a:r>
              <a:rPr lang="en-US"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appropriate rights of investigation and relevant powers of instruction for dispute settlement under Article 60(2) and (3).</a:t>
            </a:r>
          </a:p>
        </p:txBody>
      </p:sp>
    </p:spTree>
    <p:extLst>
      <p:ext uri="{BB962C8B-B14F-4D97-AF65-F5344CB8AC3E}">
        <p14:creationId xmlns:p14="http://schemas.microsoft.com/office/powerpoint/2010/main" val="92698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328902" cy="834138"/>
          </a:xfrm>
        </p:spPr>
        <p:txBody>
          <a:bodyPr>
            <a:normAutofit/>
          </a:bodyPr>
          <a:lstStyle/>
          <a:p>
            <a:r>
              <a:rPr lang="en-US" sz="3200" dirty="0"/>
              <a:t>Key elements on billing information</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13</a:t>
            </a:fld>
            <a:endParaRPr lang="it-IT" dirty="0"/>
          </a:p>
        </p:txBody>
      </p:sp>
      <p:graphicFrame>
        <p:nvGraphicFramePr>
          <p:cNvPr id="9" name="Diagramme 8">
            <a:extLst>
              <a:ext uri="{FF2B5EF4-FFF2-40B4-BE49-F238E27FC236}">
                <a16:creationId xmlns:a16="http://schemas.microsoft.com/office/drawing/2014/main" id="{76A347A7-F042-AD4F-85BD-02D6C6294320}"/>
              </a:ext>
            </a:extLst>
          </p:cNvPr>
          <p:cNvGraphicFramePr/>
          <p:nvPr>
            <p:extLst>
              <p:ext uri="{D42A27DB-BD31-4B8C-83A1-F6EECF244321}">
                <p14:modId xmlns:p14="http://schemas.microsoft.com/office/powerpoint/2010/main" val="4084807340"/>
              </p:ext>
            </p:extLst>
          </p:nvPr>
        </p:nvGraphicFramePr>
        <p:xfrm>
          <a:off x="724343" y="1922806"/>
          <a:ext cx="1041857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7082F566-D7F4-E846-8E59-2B2B386E911B}"/>
              </a:ext>
            </a:extLst>
          </p:cNvPr>
          <p:cNvSpPr/>
          <p:nvPr/>
        </p:nvSpPr>
        <p:spPr>
          <a:xfrm>
            <a:off x="2578194" y="1429606"/>
            <a:ext cx="9413073" cy="369332"/>
          </a:xfrm>
          <a:prstGeom prst="rect">
            <a:avLst/>
          </a:prstGeom>
        </p:spPr>
        <p:txBody>
          <a:bodyPr wrap="square">
            <a:spAutoFit/>
          </a:bodyPr>
          <a:lstStyle/>
          <a:p>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It is an obligation the information provide in the energy bill to be :</a:t>
            </a:r>
            <a:endParaRPr lang="zh-CN" altLang="en-US" dirty="0">
              <a:solidFill>
                <a:srgbClr val="002060"/>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202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328902" cy="834138"/>
          </a:xfrm>
        </p:spPr>
        <p:txBody>
          <a:bodyPr>
            <a:normAutofit/>
          </a:bodyPr>
          <a:lstStyle/>
          <a:p>
            <a:r>
              <a:rPr lang="en-US" sz="3200" dirty="0"/>
              <a:t>Information policy effectiveness</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14</a:t>
            </a:fld>
            <a:endParaRPr lang="it-IT" dirty="0"/>
          </a:p>
        </p:txBody>
      </p:sp>
      <p:sp>
        <p:nvSpPr>
          <p:cNvPr id="5" name="Content Placeholder 1048623">
            <a:extLst>
              <a:ext uri="{FF2B5EF4-FFF2-40B4-BE49-F238E27FC236}">
                <a16:creationId xmlns:a16="http://schemas.microsoft.com/office/drawing/2014/main" id="{600FDDD9-B76E-E24B-8602-79D8AD8EE188}"/>
              </a:ext>
            </a:extLst>
          </p:cNvPr>
          <p:cNvSpPr>
            <a:spLocks noGrp="1"/>
          </p:cNvSpPr>
          <p:nvPr>
            <p:ph idx="1"/>
          </p:nvPr>
        </p:nvSpPr>
        <p:spPr>
          <a:xfrm>
            <a:off x="612000" y="1305738"/>
            <a:ext cx="10163397" cy="2123262"/>
          </a:xfrm>
        </p:spPr>
        <p:txBody>
          <a:bodyPr>
            <a:normAutofit fontScale="97857"/>
          </a:bodyPr>
          <a:lstStyle/>
          <a:p>
            <a:pPr marL="0" lvl="0" indent="0" defTabSz="914400">
              <a:lnSpc>
                <a:spcPct val="90000"/>
              </a:lnSpc>
              <a:spcBef>
                <a:spcPts val="1000"/>
              </a:spcBef>
              <a:buClrTx/>
              <a:buNone/>
            </a:pPr>
            <a:r>
              <a:rPr lang="en-US"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Getting feedback is an important tool to access customer satisfaction.</a:t>
            </a:r>
            <a:endParaRPr lang="zh-CN" altLang="en-US"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a:p>
            <a:pPr marL="0" lvl="0" indent="0" defTabSz="914400">
              <a:lnSpc>
                <a:spcPct val="90000"/>
              </a:lnSpc>
              <a:spcBef>
                <a:spcPts val="1000"/>
              </a:spcBef>
              <a:buClrTx/>
              <a:buNone/>
            </a:pPr>
            <a:r>
              <a:rPr lang="en-US" altLang="en-US"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Surveys and Behavioral experiments are often used with</a:t>
            </a:r>
            <a:r>
              <a:rPr lang="en-US"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focus on consumers’ experiences with electricity and gas suppliers. </a:t>
            </a:r>
            <a:endParaRPr lang="zh-CN" altLang="en-US"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a:p>
            <a:pPr marL="0" lvl="0" indent="0" defTabSz="914400">
              <a:lnSpc>
                <a:spcPct val="90000"/>
              </a:lnSpc>
              <a:spcBef>
                <a:spcPts val="1000"/>
              </a:spcBef>
              <a:buClrTx/>
              <a:buNone/>
            </a:pPr>
            <a:r>
              <a:rPr lang="en-US"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The Consumer study on “Pre-contractual information and billing in the energy market improved clarity and comparability” developed under the EU Consumer Program (2014-2020) , the survey looked at:</a:t>
            </a:r>
            <a:endParaRPr lang="zh-CN" altLang="en-US"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p:txBody>
      </p:sp>
      <p:graphicFrame>
        <p:nvGraphicFramePr>
          <p:cNvPr id="9" name="Diagramme 8">
            <a:extLst>
              <a:ext uri="{FF2B5EF4-FFF2-40B4-BE49-F238E27FC236}">
                <a16:creationId xmlns:a16="http://schemas.microsoft.com/office/drawing/2014/main" id="{4B92BB8F-F490-D840-97CC-223600BFA7FC}"/>
              </a:ext>
            </a:extLst>
          </p:cNvPr>
          <p:cNvGraphicFramePr/>
          <p:nvPr>
            <p:extLst>
              <p:ext uri="{D42A27DB-BD31-4B8C-83A1-F6EECF244321}">
                <p14:modId xmlns:p14="http://schemas.microsoft.com/office/powerpoint/2010/main" val="3367979904"/>
              </p:ext>
            </p:extLst>
          </p:nvPr>
        </p:nvGraphicFramePr>
        <p:xfrm>
          <a:off x="611999" y="3244241"/>
          <a:ext cx="10163397" cy="302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94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7376" y="66672"/>
            <a:ext cx="10328902" cy="834138"/>
          </a:xfrm>
        </p:spPr>
        <p:txBody>
          <a:bodyPr>
            <a:normAutofit fontScale="90000"/>
          </a:bodyPr>
          <a:lstStyle/>
          <a:p>
            <a:pPr algn="ctr"/>
            <a:br>
              <a:rPr lang="en-US" sz="3200" dirty="0"/>
            </a:br>
            <a:r>
              <a:rPr lang="en-US" sz="3200" dirty="0"/>
              <a:t>Consumers’ evaluation of the bills they receive from their energy supplier (gas and/or electricity) </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15</a:t>
            </a:fld>
            <a:endParaRPr lang="it-IT" dirty="0"/>
          </a:p>
        </p:txBody>
      </p:sp>
      <p:sp>
        <p:nvSpPr>
          <p:cNvPr id="7" name="Content Placeholder 1048625">
            <a:extLst>
              <a:ext uri="{FF2B5EF4-FFF2-40B4-BE49-F238E27FC236}">
                <a16:creationId xmlns:a16="http://schemas.microsoft.com/office/drawing/2014/main" id="{A808D0AA-668F-0745-88FA-6BBF31221A22}"/>
              </a:ext>
            </a:extLst>
          </p:cNvPr>
          <p:cNvSpPr txBox="1">
            <a:spLocks/>
          </p:cNvSpPr>
          <p:nvPr/>
        </p:nvSpPr>
        <p:spPr>
          <a:xfrm>
            <a:off x="421265" y="2581029"/>
            <a:ext cx="4388730" cy="2565102"/>
          </a:xfrm>
          <a:prstGeom prst="rect">
            <a:avLst/>
          </a:prstGeom>
          <a:noFill/>
        </p:spPr>
        <p:txBody>
          <a:bodyPr>
            <a:normAutofit fontScale="94286"/>
          </a:bodyPr>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lvl="0" indent="0" defTabSz="914400">
              <a:lnSpc>
                <a:spcPct val="90000"/>
              </a:lnSpc>
              <a:spcBef>
                <a:spcPts val="1000"/>
              </a:spcBef>
              <a:buClrTx/>
              <a:buNone/>
            </a:pPr>
            <a:r>
              <a:rPr lang="en-US" sz="1700" b="1"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What information do consumers check in their energy bill?</a:t>
            </a:r>
            <a:endParaRPr lang="zh-CN" altLang="en-US" sz="1700" b="1"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a:p>
            <a:pPr marL="228600" lvl="0" indent="-228600" defTabSz="914400">
              <a:lnSpc>
                <a:spcPct val="90000"/>
              </a:lnSpc>
              <a:spcBef>
                <a:spcPts val="1000"/>
              </a:spcBef>
              <a:buClrTx/>
              <a:buFont typeface="Arial" panose="020B0604020202020204" pitchFamily="34" charset="0"/>
              <a:buChar char="•"/>
            </a:pPr>
            <a:r>
              <a:rPr lang="en-US" sz="17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Across the EU27, 17% of respondents explained that they only look at their energy bill to find out how much they need to pay and/or by when they need to pay.</a:t>
            </a:r>
            <a:endParaRPr lang="zh-CN" altLang="en-US" sz="1700"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a:p>
            <a:pPr marL="0" lvl="0" indent="0" defTabSz="914400">
              <a:lnSpc>
                <a:spcPct val="90000"/>
              </a:lnSpc>
              <a:spcBef>
                <a:spcPts val="1000"/>
              </a:spcBef>
              <a:buClrTx/>
              <a:buNone/>
            </a:pPr>
            <a:r>
              <a:rPr lang="en-US" sz="17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700" b="1"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What information would consumers like to receive in their energy bill?</a:t>
            </a:r>
            <a:endParaRPr lang="zh-CN" altLang="en-US" sz="1700" b="1" cap="none" dirty="0">
              <a:solidFill>
                <a:srgbClr val="002060"/>
              </a:solidFill>
              <a:latin typeface="Open Sans" panose="020B0606030504020204" pitchFamily="34" charset="0"/>
              <a:ea typeface="宋体" panose="02010600030101010101" pitchFamily="2" charset="-122"/>
              <a:cs typeface="Open Sans" panose="020B0606030504020204" pitchFamily="34" charset="0"/>
            </a:endParaRPr>
          </a:p>
          <a:p>
            <a:pPr marL="0" indent="0">
              <a:buFont typeface="Garamond" pitchFamily="18" charset="0"/>
              <a:buNone/>
            </a:pPr>
            <a:endParaRPr lang="zh-CN" altLang="en-US" b="1" dirty="0">
              <a:solidFill>
                <a:schemeClr val="accent6"/>
              </a:solidFill>
              <a:latin typeface="Open Sans" panose="020B0606030504020204" pitchFamily="34" charset="0"/>
              <a:cs typeface="Open Sans" panose="020B0606030504020204" pitchFamily="34" charset="0"/>
            </a:endParaRPr>
          </a:p>
        </p:txBody>
      </p:sp>
      <p:graphicFrame>
        <p:nvGraphicFramePr>
          <p:cNvPr id="9" name="Diagramme 8">
            <a:extLst>
              <a:ext uri="{FF2B5EF4-FFF2-40B4-BE49-F238E27FC236}">
                <a16:creationId xmlns:a16="http://schemas.microsoft.com/office/drawing/2014/main" id="{287AC1DE-5D6E-CC46-85BC-023903B9E263}"/>
              </a:ext>
            </a:extLst>
          </p:cNvPr>
          <p:cNvGraphicFramePr/>
          <p:nvPr>
            <p:extLst>
              <p:ext uri="{D42A27DB-BD31-4B8C-83A1-F6EECF244321}">
                <p14:modId xmlns:p14="http://schemas.microsoft.com/office/powerpoint/2010/main" val="802157188"/>
              </p:ext>
            </p:extLst>
          </p:nvPr>
        </p:nvGraphicFramePr>
        <p:xfrm>
          <a:off x="5035463" y="1453018"/>
          <a:ext cx="6296417" cy="48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14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525828"/>
            <a:ext cx="10328902" cy="834138"/>
          </a:xfrm>
        </p:spPr>
        <p:txBody>
          <a:bodyPr>
            <a:normAutofit/>
          </a:bodyPr>
          <a:lstStyle/>
          <a:p>
            <a:pPr algn="ctr"/>
            <a:r>
              <a:rPr lang="en-US" sz="3200" dirty="0"/>
              <a:t>Consumers views on bill clarity</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16</a:t>
            </a:fld>
            <a:endParaRPr lang="it-IT" dirty="0"/>
          </a:p>
        </p:txBody>
      </p:sp>
      <p:sp>
        <p:nvSpPr>
          <p:cNvPr id="3" name="Rectangle 2">
            <a:extLst>
              <a:ext uri="{FF2B5EF4-FFF2-40B4-BE49-F238E27FC236}">
                <a16:creationId xmlns:a16="http://schemas.microsoft.com/office/drawing/2014/main" id="{8F933D6A-A1AA-BA41-A4CE-2D41F3C9F29C}"/>
              </a:ext>
            </a:extLst>
          </p:cNvPr>
          <p:cNvSpPr/>
          <p:nvPr/>
        </p:nvSpPr>
        <p:spPr>
          <a:xfrm>
            <a:off x="225468" y="1131131"/>
            <a:ext cx="11373633" cy="369332"/>
          </a:xfrm>
          <a:prstGeom prst="rect">
            <a:avLst/>
          </a:prstGeom>
        </p:spPr>
        <p:txBody>
          <a:bodyPr wrap="square">
            <a:spAutoFit/>
          </a:bodyPr>
          <a:lstStyle/>
          <a:p>
            <a:r>
              <a:rPr lang="en-US" alt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Agreement with various statements about the clarity of energy bills, Somehow agree:</a:t>
            </a:r>
            <a:endParaRPr lang="zh-CN" altLang="en-US" dirty="0">
              <a:solidFill>
                <a:schemeClr val="accent6"/>
              </a:solidFill>
              <a:latin typeface="Open Sans" panose="020B0606030504020204" pitchFamily="34" charset="0"/>
              <a:cs typeface="Open Sans" panose="020B0606030504020204" pitchFamily="34" charset="0"/>
            </a:endParaRPr>
          </a:p>
        </p:txBody>
      </p:sp>
      <mc:AlternateContent xmlns:mc="http://schemas.openxmlformats.org/markup-compatibility/2006" xmlns:cx2="http://schemas.microsoft.com/office/drawing/2015/10/21/chartex">
        <mc:Choice Requires="cx2">
          <p:graphicFrame>
            <p:nvGraphicFramePr>
              <p:cNvPr id="10" name="Graphique 9">
                <a:extLst>
                  <a:ext uri="{FF2B5EF4-FFF2-40B4-BE49-F238E27FC236}">
                    <a16:creationId xmlns:a16="http://schemas.microsoft.com/office/drawing/2014/main" id="{5A0C7E04-A580-B841-8B15-5B8B6CC6A3F1}"/>
                  </a:ext>
                </a:extLst>
              </p:cNvPr>
              <p:cNvGraphicFramePr/>
              <p:nvPr>
                <p:extLst>
                  <p:ext uri="{D42A27DB-BD31-4B8C-83A1-F6EECF244321}">
                    <p14:modId xmlns:p14="http://schemas.microsoft.com/office/powerpoint/2010/main" val="2441593160"/>
                  </p:ext>
                </p:extLst>
              </p:nvPr>
            </p:nvGraphicFramePr>
            <p:xfrm>
              <a:off x="360036" y="1777462"/>
              <a:ext cx="11088000" cy="47110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Graphique 9">
                <a:extLst>
                  <a:ext uri="{FF2B5EF4-FFF2-40B4-BE49-F238E27FC236}">
                    <a16:creationId xmlns:a16="http://schemas.microsoft.com/office/drawing/2014/main" id="{5A0C7E04-A580-B841-8B15-5B8B6CC6A3F1}"/>
                  </a:ext>
                </a:extLst>
              </p:cNvPr>
              <p:cNvPicPr>
                <a:picLocks noGrp="1" noRot="1" noChangeAspect="1" noMove="1" noResize="1" noEditPoints="1" noAdjustHandles="1" noChangeArrowheads="1" noChangeShapeType="1"/>
              </p:cNvPicPr>
              <p:nvPr/>
            </p:nvPicPr>
            <p:blipFill>
              <a:blip r:embed="rId4"/>
              <a:stretch>
                <a:fillRect/>
              </a:stretch>
            </p:blipFill>
            <p:spPr>
              <a:xfrm>
                <a:off x="360036" y="1777462"/>
                <a:ext cx="11088000" cy="4711020"/>
              </a:xfrm>
              <a:prstGeom prst="rect">
                <a:avLst/>
              </a:prstGeom>
            </p:spPr>
          </p:pic>
        </mc:Fallback>
      </mc:AlternateContent>
    </p:spTree>
    <p:extLst>
      <p:ext uri="{BB962C8B-B14F-4D97-AF65-F5344CB8AC3E}">
        <p14:creationId xmlns:p14="http://schemas.microsoft.com/office/powerpoint/2010/main" val="33637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6623" y="171768"/>
            <a:ext cx="10328902" cy="834138"/>
          </a:xfrm>
        </p:spPr>
        <p:txBody>
          <a:bodyPr>
            <a:normAutofit fontScale="90000"/>
          </a:bodyPr>
          <a:lstStyle/>
          <a:p>
            <a:pPr algn="ctr"/>
            <a:br>
              <a:rPr lang="en-US" sz="3200" dirty="0"/>
            </a:br>
            <a:r>
              <a:rPr lang="en-US" sz="3200" dirty="0"/>
              <a:t>Why are energy offers difficult to compare?</a:t>
            </a:r>
            <a:br>
              <a:rPr lang="en-US" sz="3200" dirty="0"/>
            </a:b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17</a:t>
            </a:fld>
            <a:endParaRPr lang="it-IT" dirty="0"/>
          </a:p>
        </p:txBody>
      </p:sp>
      <p:graphicFrame>
        <p:nvGraphicFramePr>
          <p:cNvPr id="9" name="Diagramme 8">
            <a:extLst>
              <a:ext uri="{FF2B5EF4-FFF2-40B4-BE49-F238E27FC236}">
                <a16:creationId xmlns:a16="http://schemas.microsoft.com/office/drawing/2014/main" id="{6B4333F5-EC72-E541-8F2E-F28E86A5F2FD}"/>
              </a:ext>
            </a:extLst>
          </p:cNvPr>
          <p:cNvGraphicFramePr/>
          <p:nvPr>
            <p:extLst>
              <p:ext uri="{D42A27DB-BD31-4B8C-83A1-F6EECF244321}">
                <p14:modId xmlns:p14="http://schemas.microsoft.com/office/powerpoint/2010/main" val="176297098"/>
              </p:ext>
            </p:extLst>
          </p:nvPr>
        </p:nvGraphicFramePr>
        <p:xfrm>
          <a:off x="1478071" y="2283175"/>
          <a:ext cx="8906006" cy="457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EED98910-3D70-E749-BE0A-AD2652851E1D}"/>
              </a:ext>
            </a:extLst>
          </p:cNvPr>
          <p:cNvSpPr/>
          <p:nvPr/>
        </p:nvSpPr>
        <p:spPr>
          <a:xfrm>
            <a:off x="932343" y="1746140"/>
            <a:ext cx="10328902" cy="646331"/>
          </a:xfrm>
          <a:prstGeom prst="rect">
            <a:avLst/>
          </a:prstGeom>
        </p:spPr>
        <p:txBody>
          <a:bodyPr wrap="square">
            <a:spAutoFit/>
          </a:bodyPr>
          <a:lstStyle/>
          <a:p>
            <a:r>
              <a:rPr lang="en-US" dirty="0">
                <a:solidFill>
                  <a:schemeClr val="accent6"/>
                </a:solidFill>
              </a:rPr>
              <a:t>When asked  to explain which elements make it hard to compare energy offers; references were made to:</a:t>
            </a:r>
          </a:p>
        </p:txBody>
      </p:sp>
    </p:spTree>
    <p:extLst>
      <p:ext uri="{BB962C8B-B14F-4D97-AF65-F5344CB8AC3E}">
        <p14:creationId xmlns:p14="http://schemas.microsoft.com/office/powerpoint/2010/main" val="115732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525828"/>
            <a:ext cx="10328902" cy="834138"/>
          </a:xfrm>
        </p:spPr>
        <p:txBody>
          <a:bodyPr>
            <a:normAutofit/>
          </a:bodyPr>
          <a:lstStyle/>
          <a:p>
            <a:pPr algn="ctr"/>
            <a:r>
              <a:rPr lang="en-US" sz="3200" dirty="0"/>
              <a:t>Consumer behavior </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18</a:t>
            </a:fld>
            <a:endParaRPr lang="it-IT" dirty="0"/>
          </a:p>
        </p:txBody>
      </p:sp>
      <p:sp>
        <p:nvSpPr>
          <p:cNvPr id="8" name="Rectangle 7">
            <a:extLst>
              <a:ext uri="{FF2B5EF4-FFF2-40B4-BE49-F238E27FC236}">
                <a16:creationId xmlns:a16="http://schemas.microsoft.com/office/drawing/2014/main" id="{DCB3C107-BAB2-E845-A17C-7F53186108F3}"/>
              </a:ext>
            </a:extLst>
          </p:cNvPr>
          <p:cNvSpPr/>
          <p:nvPr/>
        </p:nvSpPr>
        <p:spPr>
          <a:xfrm>
            <a:off x="472608" y="1359966"/>
            <a:ext cx="11248372" cy="369332"/>
          </a:xfrm>
          <a:prstGeom prst="rect">
            <a:avLst/>
          </a:prstGeom>
        </p:spPr>
        <p:txBody>
          <a:bodyPr wrap="square">
            <a:spAutoFit/>
          </a:bodyPr>
          <a:lstStyle/>
          <a:p>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 Energy Efficiency Directive provisions:</a:t>
            </a:r>
            <a:endParaRPr lang="zh-CN" altLang="en-US" dirty="0">
              <a:solidFill>
                <a:schemeClr val="accent6"/>
              </a:solidFill>
              <a:latin typeface="Open Sans" panose="020B0606030504020204" pitchFamily="34" charset="0"/>
              <a:cs typeface="Open Sans" panose="020B0606030504020204" pitchFamily="34" charset="0"/>
            </a:endParaRPr>
          </a:p>
        </p:txBody>
      </p:sp>
      <p:graphicFrame>
        <p:nvGraphicFramePr>
          <p:cNvPr id="10" name="Diagramme 9">
            <a:extLst>
              <a:ext uri="{FF2B5EF4-FFF2-40B4-BE49-F238E27FC236}">
                <a16:creationId xmlns:a16="http://schemas.microsoft.com/office/drawing/2014/main" id="{BD03B645-8B54-C444-A634-633AA67BF994}"/>
              </a:ext>
            </a:extLst>
          </p:cNvPr>
          <p:cNvGraphicFramePr>
            <a:graphicFrameLocks noChangeAspect="1"/>
          </p:cNvGraphicFramePr>
          <p:nvPr>
            <p:extLst>
              <p:ext uri="{D42A27DB-BD31-4B8C-83A1-F6EECF244321}">
                <p14:modId xmlns:p14="http://schemas.microsoft.com/office/powerpoint/2010/main" val="1775245461"/>
              </p:ext>
            </p:extLst>
          </p:nvPr>
        </p:nvGraphicFramePr>
        <p:xfrm>
          <a:off x="388307" y="1942301"/>
          <a:ext cx="10439747" cy="4651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76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375516"/>
            <a:ext cx="10328902" cy="834138"/>
          </a:xfrm>
        </p:spPr>
        <p:txBody>
          <a:bodyPr>
            <a:normAutofit/>
          </a:bodyPr>
          <a:lstStyle/>
          <a:p>
            <a:pPr algn="ctr"/>
            <a:r>
              <a:rPr lang="en-US" sz="3200" dirty="0"/>
              <a:t>Consumer behavior </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19</a:t>
            </a:fld>
            <a:endParaRPr lang="it-IT" dirty="0"/>
          </a:p>
        </p:txBody>
      </p:sp>
      <p:sp>
        <p:nvSpPr>
          <p:cNvPr id="3" name="Rectangle 2">
            <a:extLst>
              <a:ext uri="{FF2B5EF4-FFF2-40B4-BE49-F238E27FC236}">
                <a16:creationId xmlns:a16="http://schemas.microsoft.com/office/drawing/2014/main" id="{B9A27A53-89D2-F447-A926-FF62EE338180}"/>
              </a:ext>
            </a:extLst>
          </p:cNvPr>
          <p:cNvSpPr/>
          <p:nvPr/>
        </p:nvSpPr>
        <p:spPr>
          <a:xfrm>
            <a:off x="112734" y="1028343"/>
            <a:ext cx="11694436" cy="5378395"/>
          </a:xfrm>
          <a:prstGeom prst="rect">
            <a:avLst/>
          </a:prstGeom>
        </p:spPr>
        <p:txBody>
          <a:bodyPr wrap="square">
            <a:spAutoFit/>
          </a:bodyPr>
          <a:lstStyle/>
          <a:p>
            <a:r>
              <a:rPr lang="en-US" b="1" dirty="0">
                <a:solidFill>
                  <a:schemeClr val="accent6"/>
                </a:solidFill>
              </a:rPr>
              <a:t>Behavioral experiment</a:t>
            </a:r>
          </a:p>
          <a:p>
            <a:pPr marL="285750" indent="-285750">
              <a:spcBef>
                <a:spcPts val="300"/>
              </a:spcBef>
              <a:spcAft>
                <a:spcPts val="300"/>
              </a:spcAft>
              <a:buFont typeface="Arial" panose="020B0604020202020204" pitchFamily="34" charset="0"/>
              <a:buChar char="•"/>
            </a:pPr>
            <a:r>
              <a:rPr lang="en-US" dirty="0">
                <a:solidFill>
                  <a:schemeClr val="accent6"/>
                </a:solidFill>
              </a:rPr>
              <a:t>The experiment results on the importance of the levels of  exit fees  suggest that participants are statistically significantly less likely to switch at higher levels of exit fees</a:t>
            </a:r>
          </a:p>
          <a:p>
            <a:pPr marL="285750" indent="-285750">
              <a:spcBef>
                <a:spcPts val="300"/>
              </a:spcBef>
              <a:spcAft>
                <a:spcPts val="300"/>
              </a:spcAft>
              <a:buFont typeface="Arial" panose="020B0604020202020204" pitchFamily="34" charset="0"/>
              <a:buChar char="•"/>
            </a:pPr>
            <a:r>
              <a:rPr lang="en-US" dirty="0">
                <a:solidFill>
                  <a:schemeClr val="accent6"/>
                </a:solidFill>
              </a:rPr>
              <a:t> Consumers may be dissuaded from switching if they need to pay exit fees, even if they can make savings by switching</a:t>
            </a:r>
          </a:p>
          <a:p>
            <a:pPr marL="285750" indent="-285750">
              <a:spcBef>
                <a:spcPts val="300"/>
              </a:spcBef>
              <a:spcAft>
                <a:spcPts val="300"/>
              </a:spcAft>
              <a:buFont typeface="Arial" panose="020B0604020202020204" pitchFamily="34" charset="0"/>
              <a:buChar char="•"/>
            </a:pPr>
            <a:r>
              <a:rPr lang="en-US" dirty="0">
                <a:solidFill>
                  <a:schemeClr val="accent6"/>
                </a:solidFill>
              </a:rPr>
              <a:t>In general, consumers are more willing to switch as monthly savings, relative to the current deal increased.</a:t>
            </a:r>
          </a:p>
          <a:p>
            <a:pPr marL="285750" indent="-285750">
              <a:spcBef>
                <a:spcPts val="300"/>
              </a:spcBef>
              <a:spcAft>
                <a:spcPts val="300"/>
              </a:spcAft>
              <a:buFont typeface="Arial" panose="020B0604020202020204" pitchFamily="34" charset="0"/>
              <a:buChar char="•"/>
            </a:pPr>
            <a:r>
              <a:rPr lang="en-US" dirty="0">
                <a:solidFill>
                  <a:schemeClr val="accent6"/>
                </a:solidFill>
              </a:rPr>
              <a:t>Potentially vulnerable consumers  were, on average, less willing to switch than other, at all levels of monthly savings relative to the current deal.</a:t>
            </a:r>
          </a:p>
          <a:p>
            <a:pPr marL="285750" indent="-285750">
              <a:spcBef>
                <a:spcPts val="300"/>
              </a:spcBef>
              <a:spcAft>
                <a:spcPts val="300"/>
              </a:spcAft>
              <a:buFont typeface="Arial" panose="020B0604020202020204" pitchFamily="34" charset="0"/>
              <a:buChar char="•"/>
            </a:pPr>
            <a:r>
              <a:rPr lang="en-US" dirty="0">
                <a:solidFill>
                  <a:schemeClr val="accent6"/>
                </a:solidFill>
              </a:rPr>
              <a:t>Participants’ risk attitudes may also play a role in their willingness to switch. Risk-averse consumers may be overall less willing to switch, compared to risk-loving consumers.</a:t>
            </a:r>
          </a:p>
          <a:p>
            <a:pPr marL="285750" indent="-285750">
              <a:spcBef>
                <a:spcPts val="300"/>
              </a:spcBef>
              <a:spcAft>
                <a:spcPts val="300"/>
              </a:spcAft>
              <a:buFont typeface="Arial" panose="020B0604020202020204" pitchFamily="34" charset="0"/>
              <a:buChar char="•"/>
            </a:pPr>
            <a:r>
              <a:rPr lang="en-US" dirty="0">
                <a:solidFill>
                  <a:schemeClr val="accent6"/>
                </a:solidFill>
              </a:rPr>
              <a:t>Consumers may be more willing to switch if they receive clear information about switching benefits, even at high levels of exit fees or lower monthly savings.</a:t>
            </a:r>
          </a:p>
          <a:p>
            <a:pPr marL="285750" indent="-285750">
              <a:spcBef>
                <a:spcPts val="300"/>
              </a:spcBef>
              <a:spcAft>
                <a:spcPts val="300"/>
              </a:spcAft>
              <a:buFont typeface="Arial" panose="020B0604020202020204" pitchFamily="34" charset="0"/>
              <a:buChar char="•"/>
            </a:pPr>
            <a:r>
              <a:rPr lang="en-US" dirty="0">
                <a:solidFill>
                  <a:schemeClr val="accent6"/>
                </a:solidFill>
              </a:rPr>
              <a:t>consumers may be more likely to comprehend striking, simply laid out bills, since the ‘were  relevant information is displayed signed  in one place, and in a visually striking manner.</a:t>
            </a:r>
          </a:p>
          <a:p>
            <a:pPr marL="285750" indent="-285750">
              <a:spcBef>
                <a:spcPts val="300"/>
              </a:spcBef>
              <a:spcAft>
                <a:spcPts val="300"/>
              </a:spcAft>
              <a:buFont typeface="Arial" panose="020B0604020202020204" pitchFamily="34" charset="0"/>
              <a:buChar char="•"/>
            </a:pPr>
            <a:r>
              <a:rPr lang="en-US" dirty="0">
                <a:solidFill>
                  <a:schemeClr val="accent6"/>
                </a:solidFill>
              </a:rPr>
              <a:t>In general, bill design did not have a statistically significant impact on potentially vulnerable participants’ subjective ratings of ease of understanding of the bills.  </a:t>
            </a:r>
          </a:p>
        </p:txBody>
      </p:sp>
    </p:spTree>
    <p:extLst>
      <p:ext uri="{BB962C8B-B14F-4D97-AF65-F5344CB8AC3E}">
        <p14:creationId xmlns:p14="http://schemas.microsoft.com/office/powerpoint/2010/main" val="228248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204" y="556661"/>
            <a:ext cx="10804007" cy="834138"/>
          </a:xfrm>
        </p:spPr>
        <p:txBody>
          <a:bodyPr>
            <a:normAutofit fontScale="90000"/>
          </a:bodyPr>
          <a:lstStyle/>
          <a:p>
            <a:pPr algn="ctr"/>
            <a:r>
              <a:rPr lang="en-US" sz="3600" dirty="0"/>
              <a:t>Energy policy and regulation in the interest of the consumer</a:t>
            </a:r>
            <a:endParaRPr lang="it-IT"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2</a:t>
            </a:fld>
            <a:endParaRPr lang="it-IT" dirty="0"/>
          </a:p>
        </p:txBody>
      </p:sp>
      <p:sp>
        <p:nvSpPr>
          <p:cNvPr id="8" name="Segnaposto contenuto 2">
            <a:extLst>
              <a:ext uri="{FF2B5EF4-FFF2-40B4-BE49-F238E27FC236}">
                <a16:creationId xmlns:a16="http://schemas.microsoft.com/office/drawing/2014/main" id="{39EA159D-8613-BD48-B6D5-BBEA778A0FC6}"/>
              </a:ext>
            </a:extLst>
          </p:cNvPr>
          <p:cNvSpPr txBox="1">
            <a:spLocks/>
          </p:cNvSpPr>
          <p:nvPr/>
        </p:nvSpPr>
        <p:spPr>
          <a:xfrm>
            <a:off x="445238" y="2002977"/>
            <a:ext cx="10804008" cy="1557982"/>
          </a:xfrm>
          <a:prstGeom prst="rect">
            <a:avLst/>
          </a:prstGeom>
          <a:noFill/>
        </p:spPr>
        <p:txBody>
          <a:bodyPr numCol="1"/>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en-US" cap="none" dirty="0">
                <a:solidFill>
                  <a:srgbClr val="002060"/>
                </a:solidFill>
              </a:rPr>
              <a:t>Energy market liberalization has  faced three main legislative stages before Clean Energy Package. </a:t>
            </a:r>
          </a:p>
          <a:p>
            <a:pPr algn="just"/>
            <a:r>
              <a:rPr lang="en-US" cap="none" dirty="0">
                <a:solidFill>
                  <a:srgbClr val="002060"/>
                </a:solidFill>
              </a:rPr>
              <a:t>The First Energy Package (Directive 96/92EC 1997 and Directive 98/30/EC 1998)</a:t>
            </a:r>
          </a:p>
          <a:p>
            <a:pPr algn="just"/>
            <a:r>
              <a:rPr lang="en-US" cap="none" dirty="0">
                <a:solidFill>
                  <a:srgbClr val="002060"/>
                </a:solidFill>
              </a:rPr>
              <a:t>The Second Energy Package(Directive 2003/54/EC 2003; Directive 2003/55/EC 2003; Regulation 1228/2003/EC 2003).</a:t>
            </a:r>
          </a:p>
          <a:p>
            <a:pPr algn="just"/>
            <a:r>
              <a:rPr lang="en-US" cap="none" dirty="0">
                <a:solidFill>
                  <a:srgbClr val="002060"/>
                </a:solidFill>
              </a:rPr>
              <a:t>The Third Energy Package repealed the Directives on the internal market in electricity and gas, the cross-border Regulation and the Regulation on access to gas transmission networks(Directive 2009/72/EC 2009; Directive 2009/73/EC 2009; Regulation (EC) No 714/2009; Regulation (EC) No715/2009; Regulation (EC) No 713/2009).</a:t>
            </a:r>
          </a:p>
          <a:p>
            <a:pPr marL="0" indent="0" algn="just">
              <a:buNone/>
            </a:pPr>
            <a:r>
              <a:rPr lang="en-US" cap="none" dirty="0">
                <a:solidFill>
                  <a:srgbClr val="002060"/>
                </a:solidFill>
              </a:rPr>
              <a:t>Each package has required customer protection. The third energy package  contains provisions on a number of aspects regarding obligation to ensure that consumers have all of the necessary data together with the introduction of smart meters. (consumer check list) </a:t>
            </a:r>
          </a:p>
          <a:p>
            <a:pPr marL="0" indent="0">
              <a:buFont typeface="Garamond" pitchFamily="18" charset="0"/>
              <a:buNone/>
            </a:pPr>
            <a:endParaRPr lang="it-IT" cap="none" dirty="0">
              <a:solidFill>
                <a:srgbClr val="002060"/>
              </a:solidFill>
            </a:endParaRPr>
          </a:p>
          <a:p>
            <a:pPr marL="0" indent="0">
              <a:buFont typeface="Garamond" pitchFamily="18" charset="0"/>
              <a:buNone/>
            </a:pPr>
            <a:endParaRPr lang="it-IT" dirty="0">
              <a:solidFill>
                <a:srgbClr val="002060"/>
              </a:solidFill>
            </a:endParaRPr>
          </a:p>
        </p:txBody>
      </p:sp>
    </p:spTree>
    <p:extLst>
      <p:ext uri="{BB962C8B-B14F-4D97-AF65-F5344CB8AC3E}">
        <p14:creationId xmlns:p14="http://schemas.microsoft.com/office/powerpoint/2010/main" val="136652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287834"/>
            <a:ext cx="10328902" cy="834138"/>
          </a:xfrm>
        </p:spPr>
        <p:txBody>
          <a:bodyPr>
            <a:normAutofit/>
          </a:bodyPr>
          <a:lstStyle/>
          <a:p>
            <a:pPr algn="ctr"/>
            <a:r>
              <a:rPr lang="en-US" sz="3200" dirty="0"/>
              <a:t>Implemented empower projects</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20</a:t>
            </a:fld>
            <a:endParaRPr lang="it-IT" dirty="0"/>
          </a:p>
        </p:txBody>
      </p:sp>
      <p:sp>
        <p:nvSpPr>
          <p:cNvPr id="3" name="Rectangle 2">
            <a:extLst>
              <a:ext uri="{FF2B5EF4-FFF2-40B4-BE49-F238E27FC236}">
                <a16:creationId xmlns:a16="http://schemas.microsoft.com/office/drawing/2014/main" id="{BAA9793E-D06E-7844-94CB-1AEACFE8B806}"/>
              </a:ext>
            </a:extLst>
          </p:cNvPr>
          <p:cNvSpPr/>
          <p:nvPr/>
        </p:nvSpPr>
        <p:spPr>
          <a:xfrm>
            <a:off x="295751" y="1405122"/>
            <a:ext cx="11398685" cy="4585871"/>
          </a:xfrm>
          <a:prstGeom prst="rect">
            <a:avLst/>
          </a:prstGeom>
        </p:spPr>
        <p:txBody>
          <a:bodyPr wrap="square">
            <a:spAutoFit/>
          </a:bodyPr>
          <a:lstStyle/>
          <a:p>
            <a:pPr marL="285750" indent="-285750">
              <a:spcBef>
                <a:spcPts val="300"/>
              </a:spcBef>
              <a:spcAft>
                <a:spcPts val="300"/>
              </a:spcAft>
              <a:buFont typeface="Arial" panose="020B0604020202020204" pitchFamily="34" charset="0"/>
              <a:buChar char="•"/>
            </a:pP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EMPOWERING project-   to empower customers to positively manage their energy consumption by improving the information on energy bills and by offering online tools. The utility companies  provided end users with consumption insight information, to increase their energy</a:t>
            </a:r>
          </a:p>
          <a:p>
            <a:pPr marL="285750" indent="-285750">
              <a:spcBef>
                <a:spcPts val="300"/>
              </a:spcBef>
              <a:spcAft>
                <a:spcPts val="300"/>
              </a:spcAft>
              <a:buFont typeface="Arial" panose="020B0604020202020204" pitchFamily="34" charset="0"/>
              <a:buChar char="•"/>
            </a:pP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You are a Smart Consumer (</a:t>
            </a: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USmartConsumer</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-aimed at enhancing European households (tenants and owners) based on the improved information facilities of their smart meter, informing and involving them in the innovative services that help them save electric, gas or district heating energy and get user-friendly interfaces.</a:t>
            </a:r>
          </a:p>
          <a:p>
            <a:pPr marL="285750" indent="-285750">
              <a:spcBef>
                <a:spcPts val="300"/>
              </a:spcBef>
              <a:spcAft>
                <a:spcPts val="300"/>
              </a:spcAft>
              <a:buFont typeface="Arial" panose="020B0604020202020204" pitchFamily="34" charset="0"/>
              <a:buChar char="•"/>
            </a:pP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REScoop</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Plus - The aim of the </a:t>
            </a: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REScoop</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PLUS is  to get a better understanding and foster this behavioral change. It will identify and measure the best practices, share their knowledge, improve their activities in in their citizen’s engagement and energy efficiency actions and disseminate them to other supplying </a:t>
            </a: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REScoops</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in Europe. The objective of </a:t>
            </a: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REScoop</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PLUS is to make </a:t>
            </a: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REScoops</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in Europe go beyond their activities of producing and supplying energy and take up energy savings for their members as a new pillar in their organization.</a:t>
            </a:r>
            <a:endParaRPr lang="zh-CN" altLang="en-US" sz="1600" dirty="0">
              <a:solidFill>
                <a:schemeClr val="accent6"/>
              </a:solidFill>
              <a:latin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Step by step --this project solicits targeted households regularly through email or by phone and accompanies them over a 20 months period towards the adoption of energy-saving practices. The main goal of the STEP_BY_STEP is to maximize the number of households in a given area that significantly change their behavior at home.</a:t>
            </a:r>
            <a:endParaRPr lang="zh-CN" altLang="en-US" sz="1600" dirty="0">
              <a:solidFill>
                <a:schemeClr val="accent6"/>
              </a:solidFill>
              <a:latin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r>
              <a:rPr lang="en-US" sz="1600" dirty="0" err="1">
                <a:solidFill>
                  <a:schemeClr val="accent6"/>
                </a:solidFill>
                <a:latin typeface="Open Sans" panose="020B0606030504020204" pitchFamily="34" charset="0"/>
                <a:ea typeface="Open Sans" panose="020B0606030504020204" pitchFamily="34" charset="0"/>
                <a:cs typeface="Open Sans" panose="020B0606030504020204" pitchFamily="34" charset="0"/>
              </a:rPr>
              <a:t>NATural</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Language Energy for Promoting CONSUMER Sustainable Behavior</a:t>
            </a:r>
            <a:r>
              <a:rPr lang="en-US" alt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project--implementation of efficient energy feedback programs in the domestic area. and the design of specific personalized actions </a:t>
            </a:r>
            <a:r>
              <a:rPr lang="en-US" alt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tailored to each consumer pattern detected based on the use of natural language and emotional contents.  </a:t>
            </a:r>
            <a:endParaRPr lang="zh-CN" altLang="en-US" sz="1600" dirty="0">
              <a:solidFill>
                <a:schemeClr val="accent6"/>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410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525828"/>
            <a:ext cx="10328902" cy="834138"/>
          </a:xfrm>
        </p:spPr>
        <p:txBody>
          <a:bodyPr>
            <a:normAutofit/>
          </a:bodyPr>
          <a:lstStyle/>
          <a:p>
            <a:pPr algn="ctr"/>
            <a:r>
              <a:rPr lang="en-US" sz="3200" dirty="0"/>
              <a:t>Customer feedback</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21</a:t>
            </a:fld>
            <a:endParaRPr lang="it-IT" dirty="0"/>
          </a:p>
        </p:txBody>
      </p:sp>
      <p:graphicFrame>
        <p:nvGraphicFramePr>
          <p:cNvPr id="6" name="Graphique 5">
            <a:extLst>
              <a:ext uri="{FF2B5EF4-FFF2-40B4-BE49-F238E27FC236}">
                <a16:creationId xmlns:a16="http://schemas.microsoft.com/office/drawing/2014/main" id="{BC69D1A2-B72F-114B-82BF-3BBFC5386426}"/>
              </a:ext>
            </a:extLst>
          </p:cNvPr>
          <p:cNvGraphicFramePr>
            <a:graphicFrameLocks/>
          </p:cNvGraphicFramePr>
          <p:nvPr>
            <p:extLst>
              <p:ext uri="{D42A27DB-BD31-4B8C-83A1-F6EECF244321}">
                <p14:modId xmlns:p14="http://schemas.microsoft.com/office/powerpoint/2010/main" val="3589773845"/>
              </p:ext>
            </p:extLst>
          </p:nvPr>
        </p:nvGraphicFramePr>
        <p:xfrm>
          <a:off x="363255" y="2082452"/>
          <a:ext cx="10464799" cy="381730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40805020-3467-1549-B5E7-5636CD877FDD}"/>
              </a:ext>
            </a:extLst>
          </p:cNvPr>
          <p:cNvSpPr/>
          <p:nvPr/>
        </p:nvSpPr>
        <p:spPr>
          <a:xfrm>
            <a:off x="363255" y="1433296"/>
            <a:ext cx="7273446" cy="369332"/>
          </a:xfrm>
          <a:prstGeom prst="rect">
            <a:avLst/>
          </a:prstGeom>
        </p:spPr>
        <p:txBody>
          <a:bodyPr wrap="square">
            <a:spAutoFit/>
          </a:bodyPr>
          <a:lstStyle/>
          <a:p>
            <a:r>
              <a:rPr lang="en-US" dirty="0">
                <a:solidFill>
                  <a:schemeClr val="accent6"/>
                </a:solidFill>
              </a:rPr>
              <a:t>Customer preference-- The most valuable information:</a:t>
            </a:r>
          </a:p>
        </p:txBody>
      </p:sp>
    </p:spTree>
    <p:extLst>
      <p:ext uri="{BB962C8B-B14F-4D97-AF65-F5344CB8AC3E}">
        <p14:creationId xmlns:p14="http://schemas.microsoft.com/office/powerpoint/2010/main" val="212840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6717" y="227534"/>
            <a:ext cx="10328902" cy="834138"/>
          </a:xfrm>
        </p:spPr>
        <p:txBody>
          <a:bodyPr>
            <a:normAutofit/>
          </a:bodyPr>
          <a:lstStyle/>
          <a:p>
            <a:pPr algn="ctr"/>
            <a:r>
              <a:rPr lang="en-US" sz="3200" dirty="0"/>
              <a:t>What is the needed information</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22</a:t>
            </a:fld>
            <a:endParaRPr lang="it-IT" dirty="0"/>
          </a:p>
        </p:txBody>
      </p:sp>
      <p:sp>
        <p:nvSpPr>
          <p:cNvPr id="7" name="Content Placeholder 1048627">
            <a:extLst>
              <a:ext uri="{FF2B5EF4-FFF2-40B4-BE49-F238E27FC236}">
                <a16:creationId xmlns:a16="http://schemas.microsoft.com/office/drawing/2014/main" id="{6E952DA8-A421-B244-83DE-3E4D157475BF}"/>
              </a:ext>
            </a:extLst>
          </p:cNvPr>
          <p:cNvSpPr txBox="1">
            <a:spLocks/>
          </p:cNvSpPr>
          <p:nvPr/>
        </p:nvSpPr>
        <p:spPr>
          <a:xfrm>
            <a:off x="280739" y="-99208"/>
            <a:ext cx="11120858" cy="834138"/>
          </a:xfrm>
          <a:prstGeom prst="rect">
            <a:avLst/>
          </a:prstGeom>
          <a:noFill/>
        </p:spPr>
        <p:txBody>
          <a:bodyPr>
            <a:normAutofit fontScale="98611"/>
          </a:bodyPr>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600" dirty="0">
              <a:solidFill>
                <a:schemeClr val="accent6"/>
              </a:solidFill>
            </a:endParaRPr>
          </a:p>
        </p:txBody>
      </p:sp>
      <p:graphicFrame>
        <p:nvGraphicFramePr>
          <p:cNvPr id="13" name="Diagramme 12">
            <a:extLst>
              <a:ext uri="{FF2B5EF4-FFF2-40B4-BE49-F238E27FC236}">
                <a16:creationId xmlns:a16="http://schemas.microsoft.com/office/drawing/2014/main" id="{D364B1A1-9C06-AB46-BFB4-4ABFA88A37E4}"/>
              </a:ext>
            </a:extLst>
          </p:cNvPr>
          <p:cNvGraphicFramePr/>
          <p:nvPr>
            <p:extLst>
              <p:ext uri="{D42A27DB-BD31-4B8C-83A1-F6EECF244321}">
                <p14:modId xmlns:p14="http://schemas.microsoft.com/office/powerpoint/2010/main" val="3142789600"/>
              </p:ext>
            </p:extLst>
          </p:nvPr>
        </p:nvGraphicFramePr>
        <p:xfrm>
          <a:off x="-62249" y="1388414"/>
          <a:ext cx="11401597" cy="618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FC63C001-F188-BC41-A871-DE27B331673E}"/>
              </a:ext>
            </a:extLst>
          </p:cNvPr>
          <p:cNvSpPr/>
          <p:nvPr/>
        </p:nvSpPr>
        <p:spPr>
          <a:xfrm>
            <a:off x="78121" y="768452"/>
            <a:ext cx="11120858" cy="646331"/>
          </a:xfrm>
          <a:prstGeom prst="rect">
            <a:avLst/>
          </a:prstGeom>
        </p:spPr>
        <p:txBody>
          <a:bodyPr wrap="square">
            <a:spAutoFit/>
          </a:bodyPr>
          <a:lstStyle/>
          <a:p>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The information displayed to customers  should provide transparent and easily accessible data  to allow a customer to:</a:t>
            </a:r>
          </a:p>
        </p:txBody>
      </p:sp>
    </p:spTree>
    <p:extLst>
      <p:ext uri="{BB962C8B-B14F-4D97-AF65-F5344CB8AC3E}">
        <p14:creationId xmlns:p14="http://schemas.microsoft.com/office/powerpoint/2010/main" val="366138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152" y="525828"/>
            <a:ext cx="10328902" cy="834138"/>
          </a:xfrm>
        </p:spPr>
        <p:txBody>
          <a:bodyPr>
            <a:normAutofit/>
          </a:bodyPr>
          <a:lstStyle/>
          <a:p>
            <a:pPr algn="ctr"/>
            <a:r>
              <a:rPr lang="en-US" sz="3200" dirty="0"/>
              <a:t>Conclusions</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23</a:t>
            </a:fld>
            <a:endParaRPr lang="it-IT" dirty="0"/>
          </a:p>
        </p:txBody>
      </p:sp>
      <p:sp>
        <p:nvSpPr>
          <p:cNvPr id="3" name="Rectangle 2">
            <a:extLst>
              <a:ext uri="{FF2B5EF4-FFF2-40B4-BE49-F238E27FC236}">
                <a16:creationId xmlns:a16="http://schemas.microsoft.com/office/drawing/2014/main" id="{A126EB47-FA84-5346-993E-C746BF4D9C8F}"/>
              </a:ext>
            </a:extLst>
          </p:cNvPr>
          <p:cNvSpPr/>
          <p:nvPr/>
        </p:nvSpPr>
        <p:spPr>
          <a:xfrm>
            <a:off x="125260" y="1560382"/>
            <a:ext cx="11849622" cy="4231928"/>
          </a:xfrm>
          <a:prstGeom prst="rect">
            <a:avLst/>
          </a:prstGeom>
        </p:spPr>
        <p:txBody>
          <a:bodyPr wrap="square">
            <a:spAutoFit/>
          </a:bodyPr>
          <a:lstStyle/>
          <a:p>
            <a:pPr algn="ctr">
              <a:spcBef>
                <a:spcPts val="300"/>
              </a:spcBef>
              <a:spcAft>
                <a:spcPts val="300"/>
              </a:spcAft>
            </a:pPr>
            <a:r>
              <a:rPr lang="en-U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Empower through bill information  require: </a:t>
            </a:r>
            <a:endParaRPr lang="zh-CN" altLang="en-US" b="1" dirty="0">
              <a:solidFill>
                <a:schemeClr val="accent6"/>
              </a:solidFill>
              <a:latin typeface="Open Sans" panose="020B0606030504020204" pitchFamily="34" charset="0"/>
              <a:cs typeface="Open Sans" panose="020B0606030504020204" pitchFamily="34" charset="0"/>
            </a:endParaRP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Bill information should be understandable, complete and up to date allowing consumer to assess it's consumption like in terms of savings, compared to it's self and to others;</a:t>
            </a: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Energy bill should display clearly a link to pct,  contact information for consumer organizations, energy agencies, including website addresses, from which information may be obtained on available energy efficiency improvement measures, comparative end-user profiles </a:t>
            </a: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engagement of the utility sector for getting feedback from consumers </a:t>
            </a: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Use of the technology development for customers to find compare purchase  (for a reasonable decision) </a:t>
            </a: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 Involvement and information of user associations, who represent consumers 'interests (local and regional government),and energy agencies to convince them about the importance of a clear and easy-reference billing system.</a:t>
            </a:r>
            <a:endParaRPr lang="zh-CN" altLang="en-US" dirty="0">
              <a:solidFill>
                <a:schemeClr val="accent6"/>
              </a:solidFill>
              <a:latin typeface="Open Sans" panose="020B0606030504020204" pitchFamily="34" charset="0"/>
              <a:cs typeface="Open Sans" panose="020B0606030504020204" pitchFamily="34" charset="0"/>
            </a:endParaRP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appropriate and effective education, communication and feedback of information to consumers,</a:t>
            </a:r>
          </a:p>
          <a:p>
            <a:pPr marL="285750" indent="-285750">
              <a:spcBef>
                <a:spcPts val="300"/>
              </a:spcBef>
              <a:spcAft>
                <a:spcPts val="300"/>
              </a:spcAft>
              <a:buFont typeface="Wingdings" pitchFamily="2" charset="2"/>
              <a:buChar char="ü"/>
            </a:pPr>
            <a:r>
              <a:rPr lang="en-US" dirty="0">
                <a:solidFill>
                  <a:schemeClr val="accent6"/>
                </a:solidFill>
                <a:latin typeface="Open Sans" panose="020B0606030504020204" pitchFamily="34" charset="0"/>
                <a:ea typeface="Open Sans" panose="020B0606030504020204" pitchFamily="34" charset="0"/>
                <a:cs typeface="Open Sans" panose="020B0606030504020204" pitchFamily="34" charset="0"/>
              </a:rPr>
              <a:t>  consumer engagement, through technology  is relevant tool for consumer information;</a:t>
            </a:r>
          </a:p>
        </p:txBody>
      </p:sp>
    </p:spTree>
    <p:extLst>
      <p:ext uri="{BB962C8B-B14F-4D97-AF65-F5344CB8AC3E}">
        <p14:creationId xmlns:p14="http://schemas.microsoft.com/office/powerpoint/2010/main" val="250600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000" y="3464560"/>
            <a:ext cx="11473200" cy="619760"/>
          </a:xfrm>
          <a:prstGeom prst="rect">
            <a:avLst/>
          </a:prstGeom>
        </p:spPr>
        <p:txBody>
          <a:bodyPr/>
          <a:lstStyle/>
          <a:p>
            <a:r>
              <a:rPr lang="en-US" dirty="0"/>
              <a:t>Via </a:t>
            </a:r>
            <a:r>
              <a:rPr lang="en-US" dirty="0" err="1"/>
              <a:t>Fieno</a:t>
            </a:r>
            <a:r>
              <a:rPr lang="en-US"/>
              <a:t>, 3</a:t>
            </a:r>
            <a:br>
              <a:rPr lang="en-US"/>
            </a:br>
            <a:r>
              <a:rPr lang="en-US"/>
              <a:t>20123 </a:t>
            </a:r>
            <a:r>
              <a:rPr lang="en-US" dirty="0"/>
              <a:t>Milan | Italy </a:t>
            </a:r>
            <a:br>
              <a:rPr lang="en-US" dirty="0"/>
            </a:br>
            <a:br>
              <a:rPr lang="en-US" dirty="0"/>
            </a:br>
            <a:r>
              <a:rPr lang="en-US" dirty="0">
                <a:hlinkClick r:id="rId2"/>
              </a:rPr>
              <a:t>www.medreg-regulators.org</a:t>
            </a:r>
            <a:endParaRPr lang="it-IT" dirty="0"/>
          </a:p>
        </p:txBody>
      </p:sp>
      <p:sp>
        <p:nvSpPr>
          <p:cNvPr id="3" name="Title Placeholder 1"/>
          <p:cNvSpPr txBox="1">
            <a:spLocks/>
          </p:cNvSpPr>
          <p:nvPr/>
        </p:nvSpPr>
        <p:spPr>
          <a:xfrm>
            <a:off x="360000" y="3202533"/>
            <a:ext cx="11473200" cy="176280"/>
          </a:xfrm>
          <a:prstGeom prst="rect">
            <a:avLst/>
          </a:prstGeom>
        </p:spPr>
        <p:txBody>
          <a:bodyPr vert="horz" lIns="0" tIns="0" rIns="0" bIns="0" rtlCol="0" anchor="t" anchorCtr="0">
            <a:noAutofit/>
          </a:bodyPr>
          <a:lstStyle>
            <a:lvl1pPr algn="ctr" defTabSz="903194" rtl="0" eaLnBrk="1" latinLnBrk="0" hangingPunct="1">
              <a:lnSpc>
                <a:spcPct val="90000"/>
              </a:lnSpc>
              <a:spcBef>
                <a:spcPct val="0"/>
              </a:spcBef>
              <a:buNone/>
              <a:defRPr lang="tr-TR" sz="1000" b="0" i="0" kern="1200" cap="none" spc="98" baseline="0" smtClean="0">
                <a:solidFill>
                  <a:schemeClr val="accent6"/>
                </a:solidFill>
                <a:effectLst/>
                <a:latin typeface="Open Sans" charset="0"/>
                <a:ea typeface="American Typewriter" charset="0"/>
                <a:cs typeface="American Typewriter" charset="0"/>
              </a:defRPr>
            </a:lvl1pPr>
          </a:lstStyle>
          <a:p>
            <a:r>
              <a:rPr lang="en-US" sz="1200" baseline="0" dirty="0">
                <a:latin typeface="Open Sans Bold" charset="0"/>
              </a:rPr>
              <a:t>MEDREG </a:t>
            </a:r>
            <a:br>
              <a:rPr lang="en-US" sz="1200" baseline="0" dirty="0">
                <a:latin typeface="Open Sans Bold" charset="0"/>
              </a:rPr>
            </a:br>
            <a:endParaRPr lang="en-US" sz="1200" baseline="0" dirty="0">
              <a:latin typeface="Open Sans Bold" charset="0"/>
            </a:endParaRPr>
          </a:p>
        </p:txBody>
      </p:sp>
      <p:pic>
        <p:nvPicPr>
          <p:cNvPr id="4" name="Immagin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40" y="4474867"/>
            <a:ext cx="540000" cy="540000"/>
          </a:xfrm>
          <a:prstGeom prst="rect">
            <a:avLst/>
          </a:prstGeom>
        </p:spPr>
      </p:pic>
      <p:pic>
        <p:nvPicPr>
          <p:cNvPr id="5" name="Immagin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900" y="4474867"/>
            <a:ext cx="540000" cy="540000"/>
          </a:xfrm>
          <a:prstGeom prst="rect">
            <a:avLst/>
          </a:prstGeom>
        </p:spPr>
      </p:pic>
      <p:pic>
        <p:nvPicPr>
          <p:cNvPr id="6" name="Immagine 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9160" y="4474867"/>
            <a:ext cx="540000" cy="540000"/>
          </a:xfrm>
          <a:prstGeom prst="rect">
            <a:avLst/>
          </a:prstGeom>
        </p:spPr>
      </p:pic>
      <p:pic>
        <p:nvPicPr>
          <p:cNvPr id="7" name="Immagine 6">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4420" y="4475856"/>
            <a:ext cx="540000" cy="538021"/>
          </a:xfrm>
          <a:prstGeom prst="rect">
            <a:avLst/>
          </a:prstGeom>
        </p:spPr>
      </p:pic>
      <p:pic>
        <p:nvPicPr>
          <p:cNvPr id="8" name="Immagine 7">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9680" y="4475856"/>
            <a:ext cx="540000" cy="538021"/>
          </a:xfrm>
          <a:prstGeom prst="rect">
            <a:avLst/>
          </a:prstGeom>
        </p:spPr>
      </p:pic>
    </p:spTree>
    <p:extLst>
      <p:ext uri="{BB962C8B-B14F-4D97-AF65-F5344CB8AC3E}">
        <p14:creationId xmlns:p14="http://schemas.microsoft.com/office/powerpoint/2010/main" val="107442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281" y="480166"/>
            <a:ext cx="8995410" cy="834138"/>
          </a:xfrm>
        </p:spPr>
        <p:txBody>
          <a:bodyPr>
            <a:normAutofit/>
          </a:bodyPr>
          <a:lstStyle/>
          <a:p>
            <a:pPr algn="ctr"/>
            <a:r>
              <a:rPr lang="en-US" sz="3200" dirty="0"/>
              <a:t>Clean Energy Package</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3</a:t>
            </a:fld>
            <a:endParaRPr lang="it-IT" dirty="0"/>
          </a:p>
        </p:txBody>
      </p:sp>
      <p:sp>
        <p:nvSpPr>
          <p:cNvPr id="8" name="Segnaposto contenuto 2">
            <a:extLst>
              <a:ext uri="{FF2B5EF4-FFF2-40B4-BE49-F238E27FC236}">
                <a16:creationId xmlns:a16="http://schemas.microsoft.com/office/drawing/2014/main" id="{39EA159D-8613-BD48-B6D5-BBEA778A0FC6}"/>
              </a:ext>
            </a:extLst>
          </p:cNvPr>
          <p:cNvSpPr txBox="1">
            <a:spLocks/>
          </p:cNvSpPr>
          <p:nvPr/>
        </p:nvSpPr>
        <p:spPr>
          <a:xfrm>
            <a:off x="498400" y="1369536"/>
            <a:ext cx="10804008" cy="1557982"/>
          </a:xfrm>
          <a:prstGeom prst="rect">
            <a:avLst/>
          </a:prstGeom>
          <a:noFill/>
        </p:spPr>
        <p:txBody>
          <a:bodyPr numCol="1"/>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b="1" cap="none" dirty="0">
                <a:solidFill>
                  <a:srgbClr val="002060"/>
                </a:solidFill>
                <a:sym typeface="+mn-ea"/>
              </a:rPr>
              <a:t>Consumer empowerment</a:t>
            </a:r>
            <a:endParaRPr lang="en-US" b="1" cap="none" dirty="0">
              <a:solidFill>
                <a:srgbClr val="002060"/>
              </a:solidFill>
            </a:endParaRPr>
          </a:p>
          <a:p>
            <a:pPr algn="just"/>
            <a:r>
              <a:rPr lang="en-US" cap="none" dirty="0">
                <a:solidFill>
                  <a:srgbClr val="002060"/>
                </a:solidFill>
              </a:rPr>
              <a:t>Electricity Directive has a dedicated chapter on consumer empowerment and protection.</a:t>
            </a:r>
          </a:p>
          <a:p>
            <a:pPr algn="just"/>
            <a:r>
              <a:rPr lang="en-US" cap="none" dirty="0">
                <a:solidFill>
                  <a:srgbClr val="002060"/>
                </a:solidFill>
              </a:rPr>
              <a:t>The new rules outlines a framework for consumer protection, information and empowerment in the EU electricity sector, where consumers must be guaranteed the right to:</a:t>
            </a:r>
          </a:p>
          <a:p>
            <a:pPr lvl="1" algn="just">
              <a:buFont typeface="Arial" panose="020B0604020202020204" pitchFamily="34" charset="0"/>
              <a:buChar char="•"/>
            </a:pPr>
            <a:r>
              <a:rPr lang="en-US" sz="1800" dirty="0">
                <a:solidFill>
                  <a:srgbClr val="002060"/>
                </a:solidFill>
                <a:latin typeface="open sans" charset="0"/>
              </a:rPr>
              <a:t>an electricity connection so that households are connected to the network and supplied with electricity</a:t>
            </a:r>
          </a:p>
          <a:p>
            <a:pPr lvl="1" algn="just">
              <a:buFont typeface="Arial" panose="020B0604020202020204" pitchFamily="34" charset="0"/>
              <a:buChar char="•"/>
            </a:pPr>
            <a:r>
              <a:rPr lang="en-US" sz="1800" dirty="0">
                <a:solidFill>
                  <a:srgbClr val="002060"/>
                </a:solidFill>
                <a:latin typeface="open sans" charset="0"/>
              </a:rPr>
              <a:t>a choice of electricity and gas suppliers as well as an easy and fast switch of suppliers, without extra charges</a:t>
            </a:r>
          </a:p>
          <a:p>
            <a:pPr lvl="1" algn="just">
              <a:buFont typeface="Arial" panose="020B0604020202020204" pitchFamily="34" charset="0"/>
              <a:buChar char="•"/>
            </a:pPr>
            <a:r>
              <a:rPr lang="en-US" sz="1800" dirty="0">
                <a:solidFill>
                  <a:srgbClr val="002060"/>
                </a:solidFill>
                <a:latin typeface="open sans" charset="0"/>
              </a:rPr>
              <a:t>clear contract information and the right of withdrawal</a:t>
            </a:r>
          </a:p>
          <a:p>
            <a:pPr lvl="1" algn="just">
              <a:buFont typeface="Arial" panose="020B0604020202020204" pitchFamily="34" charset="0"/>
              <a:buChar char="•"/>
            </a:pPr>
            <a:r>
              <a:rPr lang="en-US" sz="1800" dirty="0">
                <a:solidFill>
                  <a:srgbClr val="002060"/>
                </a:solidFill>
                <a:latin typeface="open sans" charset="0"/>
              </a:rPr>
              <a:t>accurate information on the consumption and billing based on it.</a:t>
            </a:r>
          </a:p>
          <a:p>
            <a:pPr algn="just"/>
            <a:r>
              <a:rPr lang="en-US" cap="none" dirty="0">
                <a:solidFill>
                  <a:srgbClr val="002060"/>
                </a:solidFill>
              </a:rPr>
              <a:t>With the new energy market rules in place all consumers will be able:</a:t>
            </a:r>
          </a:p>
          <a:p>
            <a:pPr lvl="1" algn="just">
              <a:buFont typeface="Arial" panose="020B0604020202020204" pitchFamily="34" charset="0"/>
              <a:buChar char="•"/>
            </a:pPr>
            <a:r>
              <a:rPr lang="en-US" sz="1800" dirty="0">
                <a:solidFill>
                  <a:srgbClr val="002060"/>
                </a:solidFill>
                <a:latin typeface="open sans" charset="0"/>
              </a:rPr>
              <a:t> to generate, store and/or sell their own electricity to the market</a:t>
            </a:r>
          </a:p>
          <a:p>
            <a:pPr lvl="1" algn="just">
              <a:buFont typeface="Arial" panose="020B0604020202020204" pitchFamily="34" charset="0"/>
              <a:buChar char="•"/>
            </a:pPr>
            <a:r>
              <a:rPr lang="en-US" sz="1800" dirty="0">
                <a:solidFill>
                  <a:srgbClr val="002060"/>
                </a:solidFill>
                <a:latin typeface="open sans" charset="0"/>
              </a:rPr>
              <a:t>to participate actively, individually or through communities, in all markets, either by generating electricity and then consuming, sharing or selling it, or by providing storage services</a:t>
            </a:r>
          </a:p>
          <a:p>
            <a:pPr marL="0" indent="0">
              <a:buFont typeface="Garamond" pitchFamily="18" charset="0"/>
              <a:buNone/>
            </a:pPr>
            <a:endParaRPr lang="it-IT" dirty="0">
              <a:solidFill>
                <a:srgbClr val="002060"/>
              </a:solidFill>
            </a:endParaRPr>
          </a:p>
        </p:txBody>
      </p:sp>
    </p:spTree>
    <p:extLst>
      <p:ext uri="{BB962C8B-B14F-4D97-AF65-F5344CB8AC3E}">
        <p14:creationId xmlns:p14="http://schemas.microsoft.com/office/powerpoint/2010/main" val="302518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pPr algn="ctr"/>
            <a:r>
              <a:rPr lang="en-US" sz="3200" dirty="0"/>
              <a:t>Clean Energy Package</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4</a:t>
            </a:fld>
            <a:endParaRPr lang="it-IT" dirty="0"/>
          </a:p>
        </p:txBody>
      </p:sp>
      <p:sp>
        <p:nvSpPr>
          <p:cNvPr id="8" name="Segnaposto contenuto 2">
            <a:extLst>
              <a:ext uri="{FF2B5EF4-FFF2-40B4-BE49-F238E27FC236}">
                <a16:creationId xmlns:a16="http://schemas.microsoft.com/office/drawing/2014/main" id="{39EA159D-8613-BD48-B6D5-BBEA778A0FC6}"/>
              </a:ext>
            </a:extLst>
          </p:cNvPr>
          <p:cNvSpPr txBox="1">
            <a:spLocks/>
          </p:cNvSpPr>
          <p:nvPr/>
        </p:nvSpPr>
        <p:spPr>
          <a:xfrm>
            <a:off x="477137" y="1305738"/>
            <a:ext cx="10804008" cy="1557982"/>
          </a:xfrm>
          <a:prstGeom prst="rect">
            <a:avLst/>
          </a:prstGeom>
          <a:noFill/>
        </p:spPr>
        <p:txBody>
          <a:bodyPr numCol="1"/>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cap="none" dirty="0">
                <a:solidFill>
                  <a:srgbClr val="002060"/>
                </a:solidFill>
                <a:sym typeface="+mn-ea"/>
              </a:rPr>
              <a:t>Empower concept in the CEP - </a:t>
            </a:r>
            <a:r>
              <a:rPr lang="en-US" cap="none" dirty="0">
                <a:solidFill>
                  <a:srgbClr val="002060"/>
                </a:solidFill>
              </a:rPr>
              <a:t>Elements for consumer empower:</a:t>
            </a:r>
          </a:p>
          <a:p>
            <a:pPr lvl="1">
              <a:buFont typeface="Wingdings" panose="05000000000000000000" pitchFamily="2" charset="2"/>
              <a:buChar char="Ø"/>
            </a:pPr>
            <a:r>
              <a:rPr lang="en-US" sz="1800" dirty="0">
                <a:solidFill>
                  <a:srgbClr val="002060"/>
                </a:solidFill>
                <a:latin typeface="open sans" charset="0"/>
              </a:rPr>
              <a:t>Basic contractual rights   </a:t>
            </a:r>
          </a:p>
          <a:p>
            <a:pPr lvl="1">
              <a:buFont typeface="Wingdings" panose="05000000000000000000" pitchFamily="2" charset="2"/>
              <a:buChar char="Ø"/>
            </a:pPr>
            <a:r>
              <a:rPr lang="en-US" sz="1800" dirty="0">
                <a:solidFill>
                  <a:srgbClr val="002060"/>
                </a:solidFill>
                <a:latin typeface="open sans" charset="0"/>
              </a:rPr>
              <a:t> Entitlement to a dynamic electricity price contract</a:t>
            </a:r>
          </a:p>
          <a:p>
            <a:pPr lvl="1">
              <a:buFont typeface="Wingdings" panose="05000000000000000000" pitchFamily="2" charset="2"/>
              <a:buChar char="Ø"/>
            </a:pPr>
            <a:r>
              <a:rPr lang="en-US" sz="1800" dirty="0">
                <a:solidFill>
                  <a:srgbClr val="002060"/>
                </a:solidFill>
                <a:latin typeface="open sans" charset="0"/>
              </a:rPr>
              <a:t>Right to switch and rules on switching-related fees</a:t>
            </a:r>
          </a:p>
          <a:p>
            <a:pPr lvl="1">
              <a:buFont typeface="Wingdings" panose="05000000000000000000" pitchFamily="2" charset="2"/>
              <a:buChar char="Ø"/>
            </a:pPr>
            <a:r>
              <a:rPr lang="en-US" sz="1800" dirty="0">
                <a:solidFill>
                  <a:srgbClr val="002060"/>
                </a:solidFill>
                <a:latin typeface="open sans" charset="0"/>
              </a:rPr>
              <a:t>Aggregation contract   </a:t>
            </a:r>
          </a:p>
          <a:p>
            <a:pPr lvl="1">
              <a:buFont typeface="Wingdings" panose="05000000000000000000" pitchFamily="2" charset="2"/>
              <a:buChar char="Ø"/>
            </a:pPr>
            <a:r>
              <a:rPr lang="en-US" sz="1800" dirty="0">
                <a:solidFill>
                  <a:srgbClr val="002060"/>
                </a:solidFill>
                <a:latin typeface="open sans" charset="0"/>
              </a:rPr>
              <a:t>Comparison tools</a:t>
            </a:r>
          </a:p>
          <a:p>
            <a:pPr lvl="1">
              <a:buFont typeface="Wingdings" panose="05000000000000000000" pitchFamily="2" charset="2"/>
              <a:buChar char="Ø"/>
            </a:pPr>
            <a:r>
              <a:rPr lang="en-US" sz="1800" dirty="0">
                <a:solidFill>
                  <a:srgbClr val="002060"/>
                </a:solidFill>
                <a:latin typeface="open sans" charset="0"/>
              </a:rPr>
              <a:t>Active customers</a:t>
            </a:r>
          </a:p>
          <a:p>
            <a:pPr lvl="1">
              <a:buFont typeface="Wingdings" panose="05000000000000000000" pitchFamily="2" charset="2"/>
              <a:buChar char="Ø"/>
            </a:pPr>
            <a:r>
              <a:rPr lang="en-US" sz="1800" dirty="0">
                <a:solidFill>
                  <a:srgbClr val="002060"/>
                </a:solidFill>
                <a:latin typeface="open sans" charset="0"/>
              </a:rPr>
              <a:t>Citizen energy communities</a:t>
            </a:r>
          </a:p>
          <a:p>
            <a:pPr lvl="1">
              <a:buFont typeface="Wingdings" panose="05000000000000000000" pitchFamily="2" charset="2"/>
              <a:buChar char="Ø"/>
            </a:pPr>
            <a:r>
              <a:rPr lang="en-US" sz="1800" dirty="0">
                <a:solidFill>
                  <a:srgbClr val="002060"/>
                </a:solidFill>
                <a:latin typeface="open sans" charset="0"/>
              </a:rPr>
              <a:t>Demand response through aggregation</a:t>
            </a:r>
          </a:p>
          <a:p>
            <a:pPr lvl="1">
              <a:buFont typeface="Wingdings" panose="05000000000000000000" pitchFamily="2" charset="2"/>
              <a:buChar char="Ø"/>
            </a:pPr>
            <a:r>
              <a:rPr lang="en-US" sz="1800" b="1" dirty="0">
                <a:solidFill>
                  <a:srgbClr val="002060"/>
                </a:solidFill>
                <a:latin typeface="open sans" charset="0"/>
              </a:rPr>
              <a:t>Bills and billing information</a:t>
            </a:r>
          </a:p>
          <a:p>
            <a:pPr lvl="1">
              <a:buFont typeface="Wingdings" panose="05000000000000000000" pitchFamily="2" charset="2"/>
              <a:buChar char="Ø"/>
            </a:pPr>
            <a:r>
              <a:rPr lang="en-US" sz="1800" dirty="0">
                <a:solidFill>
                  <a:srgbClr val="002060"/>
                </a:solidFill>
                <a:latin typeface="open sans" charset="0"/>
              </a:rPr>
              <a:t>Smart metering systems</a:t>
            </a:r>
          </a:p>
          <a:p>
            <a:pPr lvl="1">
              <a:buFont typeface="Wingdings" panose="05000000000000000000" pitchFamily="2" charset="2"/>
              <a:buChar char="Ø"/>
            </a:pPr>
            <a:r>
              <a:rPr lang="en-US" sz="1800" dirty="0">
                <a:solidFill>
                  <a:srgbClr val="002060"/>
                </a:solidFill>
                <a:latin typeface="open sans" charset="0"/>
              </a:rPr>
              <a:t>Data management   </a:t>
            </a:r>
          </a:p>
          <a:p>
            <a:pPr lvl="1">
              <a:buFont typeface="Wingdings" panose="05000000000000000000" pitchFamily="2" charset="2"/>
              <a:buChar char="Ø"/>
            </a:pPr>
            <a:r>
              <a:rPr lang="en-US" sz="1800" dirty="0">
                <a:solidFill>
                  <a:srgbClr val="002060"/>
                </a:solidFill>
                <a:latin typeface="open sans" charset="0"/>
              </a:rPr>
              <a:t>Interoperability requirements and procedures for access to data</a:t>
            </a:r>
          </a:p>
          <a:p>
            <a:pPr lvl="1">
              <a:buFont typeface="Wingdings" panose="05000000000000000000" pitchFamily="2" charset="2"/>
              <a:buChar char="Ø"/>
            </a:pPr>
            <a:r>
              <a:rPr lang="en-US" sz="1800" dirty="0">
                <a:solidFill>
                  <a:srgbClr val="002060"/>
                </a:solidFill>
                <a:latin typeface="open sans" charset="0"/>
              </a:rPr>
              <a:t> Right to out-of-court dispute settlement</a:t>
            </a:r>
          </a:p>
          <a:p>
            <a:pPr marL="0" indent="0">
              <a:buFont typeface="Garamond" pitchFamily="18" charset="0"/>
              <a:buNone/>
            </a:pPr>
            <a:endParaRPr lang="it-IT" dirty="0">
              <a:solidFill>
                <a:srgbClr val="002060"/>
              </a:solidFill>
            </a:endParaRPr>
          </a:p>
        </p:txBody>
      </p:sp>
    </p:spTree>
    <p:extLst>
      <p:ext uri="{BB962C8B-B14F-4D97-AF65-F5344CB8AC3E}">
        <p14:creationId xmlns:p14="http://schemas.microsoft.com/office/powerpoint/2010/main" val="16028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pPr algn="ctr"/>
            <a:r>
              <a:rPr lang="en-US" sz="3200" dirty="0"/>
              <a:t>Bills and billing minimum information</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5</a:t>
            </a:fld>
            <a:endParaRPr lang="it-IT" dirty="0"/>
          </a:p>
        </p:txBody>
      </p:sp>
      <p:sp>
        <p:nvSpPr>
          <p:cNvPr id="8" name="Segnaposto contenuto 2">
            <a:extLst>
              <a:ext uri="{FF2B5EF4-FFF2-40B4-BE49-F238E27FC236}">
                <a16:creationId xmlns:a16="http://schemas.microsoft.com/office/drawing/2014/main" id="{39EA159D-8613-BD48-B6D5-BBEA778A0FC6}"/>
              </a:ext>
            </a:extLst>
          </p:cNvPr>
          <p:cNvSpPr txBox="1">
            <a:spLocks/>
          </p:cNvSpPr>
          <p:nvPr/>
        </p:nvSpPr>
        <p:spPr>
          <a:xfrm>
            <a:off x="349545" y="1688511"/>
            <a:ext cx="10804008" cy="1557982"/>
          </a:xfrm>
          <a:prstGeom prst="rect">
            <a:avLst/>
          </a:prstGeom>
          <a:noFill/>
        </p:spPr>
        <p:txBody>
          <a:bodyPr numCol="1"/>
          <a:lst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800" b="0" i="0" kern="1200" cap="small" baseline="0">
                <a:solidFill>
                  <a:schemeClr val="accent4"/>
                </a:solidFill>
                <a:latin typeface="open sans"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600"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400"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cap="none" dirty="0">
                <a:solidFill>
                  <a:srgbClr val="002060"/>
                </a:solidFill>
              </a:rPr>
              <a:t>The list of minimum information that must be provided to consumers  includes: </a:t>
            </a:r>
          </a:p>
          <a:p>
            <a:pPr marL="742950" lvl="1" indent="-285750">
              <a:buFont typeface="Arial" panose="020B0604020202020204" pitchFamily="34" charset="0"/>
              <a:buChar char="•"/>
            </a:pPr>
            <a:r>
              <a:rPr lang="en-US" sz="1800" dirty="0">
                <a:solidFill>
                  <a:srgbClr val="002060"/>
                </a:solidFill>
                <a:latin typeface="open sans" charset="0"/>
              </a:rPr>
              <a:t>the electricity consumption data of the billing period;</a:t>
            </a:r>
          </a:p>
          <a:p>
            <a:pPr marL="742950" lvl="1" indent="-285750">
              <a:buFont typeface="Arial" panose="020B0604020202020204" pitchFamily="34" charset="0"/>
              <a:buChar char="•"/>
            </a:pPr>
            <a:r>
              <a:rPr lang="en-US" sz="1800" dirty="0">
                <a:solidFill>
                  <a:srgbClr val="002060"/>
                </a:solidFill>
                <a:latin typeface="open sans" charset="0"/>
              </a:rPr>
              <a:t>the supplier’s contact details;</a:t>
            </a:r>
          </a:p>
          <a:p>
            <a:pPr marL="742950" lvl="1" indent="-285750">
              <a:buFont typeface="Arial" panose="020B0604020202020204" pitchFamily="34" charset="0"/>
              <a:buChar char="•"/>
            </a:pPr>
            <a:r>
              <a:rPr lang="en-US" sz="1800" dirty="0">
                <a:solidFill>
                  <a:srgbClr val="002060"/>
                </a:solidFill>
                <a:latin typeface="open sans" charset="0"/>
              </a:rPr>
              <a:t>the tariff name;</a:t>
            </a:r>
          </a:p>
          <a:p>
            <a:pPr marL="742950" lvl="1" indent="-285750">
              <a:buFont typeface="Arial" panose="020B0604020202020204" pitchFamily="34" charset="0"/>
              <a:buChar char="•"/>
            </a:pPr>
            <a:r>
              <a:rPr lang="en-US" sz="1800" dirty="0">
                <a:solidFill>
                  <a:srgbClr val="002060"/>
                </a:solidFill>
                <a:latin typeface="open sans" charset="0"/>
              </a:rPr>
              <a:t>end date of the contract;</a:t>
            </a:r>
          </a:p>
          <a:p>
            <a:pPr marL="742950" lvl="1" indent="-285750">
              <a:buFont typeface="Arial" panose="020B0604020202020204" pitchFamily="34" charset="0"/>
              <a:buChar char="•"/>
            </a:pPr>
            <a:r>
              <a:rPr lang="en-US" sz="1800" dirty="0">
                <a:solidFill>
                  <a:srgbClr val="002060"/>
                </a:solidFill>
                <a:latin typeface="open sans" charset="0"/>
              </a:rPr>
              <a:t>a reference to the availability and the benefits of switching </a:t>
            </a:r>
          </a:p>
          <a:p>
            <a:pPr marL="742950" lvl="1" indent="-285750">
              <a:buFont typeface="Arial" panose="020B0604020202020204" pitchFamily="34" charset="0"/>
              <a:buChar char="•"/>
            </a:pPr>
            <a:r>
              <a:rPr lang="en-US" sz="1800" dirty="0">
                <a:solidFill>
                  <a:srgbClr val="002060"/>
                </a:solidFill>
                <a:latin typeface="open sans" charset="0"/>
              </a:rPr>
              <a:t>the unique identification code for the supply point;</a:t>
            </a:r>
          </a:p>
          <a:p>
            <a:pPr marL="742950" lvl="1" indent="-285750">
              <a:buFont typeface="Arial" panose="020B0604020202020204" pitchFamily="34" charset="0"/>
              <a:buChar char="•"/>
            </a:pPr>
            <a:r>
              <a:rPr lang="en-US" sz="1800" dirty="0">
                <a:solidFill>
                  <a:srgbClr val="002060"/>
                </a:solidFill>
                <a:latin typeface="open sans" charset="0"/>
              </a:rPr>
              <a:t>information on dispute settlement rights including contact details to the respective;</a:t>
            </a:r>
          </a:p>
          <a:p>
            <a:pPr marL="742950" lvl="1" indent="-285750">
              <a:buFont typeface="Arial" panose="020B0604020202020204" pitchFamily="34" charset="0"/>
              <a:buChar char="•"/>
            </a:pPr>
            <a:r>
              <a:rPr lang="en-US" sz="1800" dirty="0">
                <a:solidFill>
                  <a:srgbClr val="002060"/>
                </a:solidFill>
                <a:latin typeface="open sans" charset="0"/>
              </a:rPr>
              <a:t>entity responsible for dispute settlement;</a:t>
            </a:r>
          </a:p>
          <a:p>
            <a:pPr marL="742950" lvl="1" indent="-285750">
              <a:buFont typeface="Arial" panose="020B0604020202020204" pitchFamily="34" charset="0"/>
              <a:buChar char="•"/>
            </a:pPr>
            <a:r>
              <a:rPr lang="en-US" sz="1800" dirty="0">
                <a:solidFill>
                  <a:srgbClr val="002060"/>
                </a:solidFill>
                <a:latin typeface="open sans" charset="0"/>
              </a:rPr>
              <a:t>single point of contact; and</a:t>
            </a:r>
          </a:p>
          <a:p>
            <a:pPr marL="742950" lvl="1" indent="-285750">
              <a:buFont typeface="Arial" panose="020B0604020202020204" pitchFamily="34" charset="0"/>
              <a:buChar char="•"/>
            </a:pPr>
            <a:r>
              <a:rPr lang="en-US" sz="1800" dirty="0">
                <a:solidFill>
                  <a:srgbClr val="002060"/>
                </a:solidFill>
                <a:latin typeface="open sans" charset="0"/>
              </a:rPr>
              <a:t>a link to a price comparison tool.</a:t>
            </a:r>
          </a:p>
          <a:p>
            <a:pPr marL="0" indent="0">
              <a:buFont typeface="Garamond" pitchFamily="18" charset="0"/>
              <a:buNone/>
            </a:pPr>
            <a:endParaRPr lang="it-IT" dirty="0">
              <a:solidFill>
                <a:srgbClr val="002060"/>
              </a:solidFill>
            </a:endParaRPr>
          </a:p>
        </p:txBody>
      </p:sp>
    </p:spTree>
    <p:extLst>
      <p:ext uri="{BB962C8B-B14F-4D97-AF65-F5344CB8AC3E}">
        <p14:creationId xmlns:p14="http://schemas.microsoft.com/office/powerpoint/2010/main" val="312237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r>
              <a:rPr lang="en-US" sz="3200" dirty="0"/>
              <a:t>Electricity Directive 2019/944</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6</a:t>
            </a:fld>
            <a:endParaRPr lang="it-IT" dirty="0"/>
          </a:p>
        </p:txBody>
      </p:sp>
      <p:sp>
        <p:nvSpPr>
          <p:cNvPr id="6" name="Content Placeholder 1048603">
            <a:extLst>
              <a:ext uri="{FF2B5EF4-FFF2-40B4-BE49-F238E27FC236}">
                <a16:creationId xmlns:a16="http://schemas.microsoft.com/office/drawing/2014/main" id="{E1FB8A18-6083-2F42-A94E-6960855C677E}"/>
              </a:ext>
            </a:extLst>
          </p:cNvPr>
          <p:cNvSpPr>
            <a:spLocks noGrp="1"/>
          </p:cNvSpPr>
          <p:nvPr>
            <p:ph idx="1"/>
          </p:nvPr>
        </p:nvSpPr>
        <p:spPr>
          <a:xfrm>
            <a:off x="462294" y="1810118"/>
            <a:ext cx="10467975" cy="4552950"/>
          </a:xfrm>
        </p:spPr>
        <p:txBody>
          <a:bodyPr>
            <a:noAutofit/>
          </a:bodyPr>
          <a:lstStyle/>
          <a:p>
            <a:pPr marL="0" lvl="0" indent="0" defTabSz="914400">
              <a:lnSpc>
                <a:spcPct val="90000"/>
              </a:lnSpc>
              <a:spcBef>
                <a:spcPts val="1000"/>
              </a:spcBef>
              <a:buClrTx/>
              <a:buNone/>
            </a:pPr>
            <a:r>
              <a:rPr lang="en-US" altLang="zh-CN"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Requirements  in relation to consumer information- How the information should be provided to customers?</a:t>
            </a:r>
          </a:p>
          <a:p>
            <a:pPr marL="228600" lvl="0" indent="-228600" algn="just" defTabSz="914400">
              <a:lnSpc>
                <a:spcPct val="90000"/>
              </a:lnSpc>
              <a:spcBef>
                <a:spcPts val="1000"/>
              </a:spcBef>
              <a:buClrTx/>
              <a:buFont typeface="Wingdings" panose="05000000000000000000" charset="0"/>
              <a:buChar char="Ø"/>
            </a:pPr>
            <a:r>
              <a:rPr lang="zh-CN" altLang="en-US" sz="1600" b="1"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Plain</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and </a:t>
            </a:r>
            <a:r>
              <a:rPr lang="zh-CN" altLang="en-US" sz="1600" b="1"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unambiguous</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information should be made available to consumers concerning their rights in relation to the energy sector.</a:t>
            </a:r>
          </a:p>
          <a:p>
            <a:pPr marL="228600" lvl="0" indent="-228600" algn="just" defTabSz="914400">
              <a:lnSpc>
                <a:spcPct val="90000"/>
              </a:lnSpc>
              <a:spcBef>
                <a:spcPts val="1000"/>
              </a:spcBef>
              <a:buClrTx/>
              <a:buFont typeface="Wingdings" panose="05000000000000000000" charset="0"/>
              <a:buChar char="Ø"/>
            </a:pP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The Commission has established, an energy consumer checklist that provides consumers with </a:t>
            </a:r>
            <a:r>
              <a:rPr lang="zh-CN" altLang="en-US" sz="1600" b="1"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practical information</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about their rights. That checklist should be kept up to date, provided to all consumers and made </a:t>
            </a:r>
            <a:r>
              <a:rPr lang="zh-CN" altLang="en-US" sz="1600" b="1"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publicly available</a:t>
            </a:r>
            <a:r>
              <a:rPr lang="zh-CN" altLang="en-US" sz="1600"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a:t>
            </a:r>
          </a:p>
          <a:p>
            <a:pPr marL="228600" lvl="0" indent="-228600" algn="just" defTabSz="914400">
              <a:lnSpc>
                <a:spcPct val="90000"/>
              </a:lnSpc>
              <a:spcBef>
                <a:spcPts val="1000"/>
              </a:spcBef>
              <a:buClrTx/>
              <a:buFont typeface="Wingdings" panose="05000000000000000000" charset="0"/>
              <a:buChar char="Ø"/>
            </a:pP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a:t>
            </a:r>
            <a:r>
              <a:rPr lang="en-US" altLang="zh-CN"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T</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he comparability of offers should be improved and barriers to switching should be minimised to the greatest practicable extent without unduly limiting consumer choice.</a:t>
            </a:r>
          </a:p>
          <a:p>
            <a:pPr marL="228600" lvl="0" indent="-228600" algn="just" defTabSz="914400">
              <a:lnSpc>
                <a:spcPct val="90000"/>
              </a:lnSpc>
              <a:spcBef>
                <a:spcPts val="1000"/>
              </a:spcBef>
              <a:buClrTx/>
              <a:buFont typeface="Wingdings" panose="05000000000000000000" charset="0"/>
              <a:buChar char="Ø"/>
            </a:pPr>
            <a:r>
              <a:rPr lang="en-US" altLang="zh-CN" sz="1600" cap="non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Independent comparison tools, including websites, are an effective means for smaller customers to assess the merits of the different energy offers that are available on the market. </a:t>
            </a:r>
          </a:p>
          <a:p>
            <a:pPr marL="228600" lvl="0" indent="-228600" algn="just" defTabSz="914400">
              <a:lnSpc>
                <a:spcPct val="90000"/>
              </a:lnSpc>
              <a:spcBef>
                <a:spcPts val="1000"/>
              </a:spcBef>
              <a:buClrTx/>
              <a:buFont typeface="Wingdings" panose="05000000000000000000" charset="0"/>
              <a:buChar char="Ø"/>
            </a:pP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It is crucial that smaller customers have access to at least one comparison tool and that the</a:t>
            </a:r>
            <a:r>
              <a:rPr lang="zh-CN" altLang="en-US" sz="1600"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a:t>
            </a:r>
            <a:r>
              <a:rPr lang="zh-CN" altLang="en-US" sz="1600" b="1"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information given on such tools be trustworthy, impartial and transparent</a:t>
            </a:r>
            <a:r>
              <a:rPr lang="zh-CN" altLang="en-US" sz="1600" u="sng"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a:t>
            </a:r>
            <a:r>
              <a:rPr lang="zh-CN" altLang="en-US" sz="1600" cap="none" dirty="0">
                <a:solidFill>
                  <a:srgbClr val="002060"/>
                </a:solidFill>
                <a:latin typeface="Open Sans" panose="020B0606030504020204" pitchFamily="34" charset="0"/>
                <a:ea typeface="宋体" panose="02010600030101010101" pitchFamily="2" charset="-122"/>
                <a:cs typeface="Open Sans" panose="020B0606030504020204" pitchFamily="34" charset="0"/>
              </a:rPr>
              <a:t> To that end, Member States could provide for a comparison tool that is operated by a national authority or a private company.</a:t>
            </a:r>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a:p>
            <a:endParaRPr lang="zh-CN" altLang="en-US" sz="1600" dirty="0">
              <a:solidFill>
                <a:srgbClr val="002060"/>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81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r>
              <a:rPr lang="en-US" sz="3200" dirty="0"/>
              <a:t>Electricity Directive 2019/944</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7</a:t>
            </a:fld>
            <a:endParaRPr lang="it-IT" dirty="0"/>
          </a:p>
        </p:txBody>
      </p:sp>
      <p:sp>
        <p:nvSpPr>
          <p:cNvPr id="7" name="Rectangle 6">
            <a:extLst>
              <a:ext uri="{FF2B5EF4-FFF2-40B4-BE49-F238E27FC236}">
                <a16:creationId xmlns:a16="http://schemas.microsoft.com/office/drawing/2014/main" id="{598291E8-0F5B-AF42-8501-B19714FA572D}"/>
              </a:ext>
            </a:extLst>
          </p:cNvPr>
          <p:cNvSpPr/>
          <p:nvPr/>
        </p:nvSpPr>
        <p:spPr>
          <a:xfrm>
            <a:off x="127326" y="1332272"/>
            <a:ext cx="11313308" cy="4870564"/>
          </a:xfrm>
          <a:prstGeom prst="rect">
            <a:avLst/>
          </a:prstGeom>
        </p:spPr>
        <p:txBody>
          <a:bodyPr wrap="square">
            <a:spAutoFit/>
          </a:bodyPr>
          <a:lstStyle/>
          <a:p>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Requirements  in relation to consumer information- how the information should be provided to customers in their bill?</a:t>
            </a:r>
            <a:endPar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300"/>
              </a:spcBef>
              <a:spcAft>
                <a:spcPts val="300"/>
              </a:spcAft>
              <a:buFont typeface="Wingdings" pitchFamily="2" charset="2"/>
              <a:buChar char="Ø"/>
              <a:tabLst>
                <a:tab pos="457200" algn="l"/>
              </a:tabLst>
            </a:pPr>
            <a:r>
              <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Electricity bills are an important means by which final customers are informed. As well as providing data on consumption and costs, they can also convey other </a:t>
            </a:r>
            <a:r>
              <a:rPr lang="fr-IT"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information that helps consumers to compare their current arrangements with other offers</a:t>
            </a:r>
            <a:r>
              <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342900" lvl="0" indent="-342900">
              <a:spcBef>
                <a:spcPts val="300"/>
              </a:spcBef>
              <a:spcAft>
                <a:spcPts val="300"/>
              </a:spcAft>
              <a:buFont typeface="Wingdings" pitchFamily="2" charset="2"/>
              <a:buChar char="Ø"/>
              <a:tabLst>
                <a:tab pos="457200" algn="l"/>
              </a:tabLst>
            </a:pPr>
            <a:r>
              <a:rPr lang="fr-IT"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It is  necessary to make bills clearer and easier to understand, as well as to ensure that bills and billing information prominently display a limited number of important items of information that are necessary to enable consumers to regulate their energy consumption, compare offers and switch supplier</a:t>
            </a:r>
            <a:r>
              <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Other items of information should be made available to final customers in, with or signposted to within their bills. Such items should be displayed on the bill or be in a separate document attached to the bill, or the bill should contain a reference to where the final customer is easily able to find the information on a website, through a mobile application or by other means.</a:t>
            </a:r>
          </a:p>
          <a:p>
            <a:pPr marL="342900" lvl="0" indent="-342900">
              <a:spcBef>
                <a:spcPts val="300"/>
              </a:spcBef>
              <a:spcAft>
                <a:spcPts val="300"/>
              </a:spcAft>
              <a:buFont typeface="Wingdings" pitchFamily="2" charset="2"/>
              <a:buChar char="Ø"/>
              <a:tabLst>
                <a:tab pos="457200" algn="l"/>
              </a:tabLst>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Member states shall ensure that bills and billing information are </a:t>
            </a: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accurate, easy to understand, clear, concise, </a:t>
            </a:r>
            <a:r>
              <a:rPr lang="en-US" sz="1600" u="sng"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user_friendly</a:t>
            </a: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 and presented in a manner that facilitates comparison by final customers</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On request, final customers shall receive a clear and understandable explanation of how their bill was derived, especially where bills are not based on actual consumption. (Article 18.1)</a:t>
            </a:r>
            <a:endPar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300"/>
              </a:spcBef>
              <a:spcAft>
                <a:spcPts val="300"/>
              </a:spcAft>
              <a:buFont typeface="Wingdings" pitchFamily="2" charset="2"/>
              <a:buChar char="Ø"/>
              <a:tabLst>
                <a:tab pos="457200" algn="l"/>
              </a:tabLst>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Member states shall ensure that final customers receive all their bills and billing information free of charge.</a:t>
            </a:r>
            <a:endPar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300"/>
              </a:spcBef>
              <a:spcAft>
                <a:spcPts val="300"/>
              </a:spcAft>
              <a:buFont typeface="Wingdings" pitchFamily="2" charset="2"/>
              <a:buChar char="Ø"/>
              <a:tabLst>
                <a:tab pos="457200" algn="l"/>
              </a:tabLst>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Member states shall ensure that final </a:t>
            </a: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customers are offered the option of electronic bills</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and billing information and are offered flexible arrangements for the actual payment of the bills.</a:t>
            </a:r>
            <a:endParaRPr lang="fr-IT"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482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r>
              <a:rPr lang="en-US" altLang="zh-CN" sz="3200" dirty="0">
                <a:sym typeface="+mn-ea"/>
              </a:rPr>
              <a:t>Th</a:t>
            </a:r>
            <a:r>
              <a:rPr lang="en-US" altLang="en-US" sz="3200" dirty="0">
                <a:sym typeface="+mn-ea"/>
              </a:rPr>
              <a:t>e Energy Efficiency Directive</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8</a:t>
            </a:fld>
            <a:endParaRPr lang="it-IT" dirty="0"/>
          </a:p>
        </p:txBody>
      </p:sp>
      <p:sp>
        <p:nvSpPr>
          <p:cNvPr id="5" name="Content Placeholder 1048607">
            <a:extLst>
              <a:ext uri="{FF2B5EF4-FFF2-40B4-BE49-F238E27FC236}">
                <a16:creationId xmlns:a16="http://schemas.microsoft.com/office/drawing/2014/main" id="{F826BE3B-D7D7-4C4A-BAC5-73343886E307}"/>
              </a:ext>
            </a:extLst>
          </p:cNvPr>
          <p:cNvSpPr>
            <a:spLocks noGrp="1"/>
          </p:cNvSpPr>
          <p:nvPr>
            <p:ph idx="1"/>
          </p:nvPr>
        </p:nvSpPr>
        <p:spPr>
          <a:xfrm>
            <a:off x="224611" y="1136373"/>
            <a:ext cx="10578067" cy="4754064"/>
          </a:xfrm>
        </p:spPr>
        <p:txBody>
          <a:bodyPr>
            <a:noAutofit/>
          </a:bodyPr>
          <a:lstStyle/>
          <a:p>
            <a:pPr marL="0" indent="0">
              <a:buNone/>
            </a:pPr>
            <a:r>
              <a:rPr lang="en-US" altLang="zh-CN" sz="16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mn-ea"/>
              </a:rPr>
              <a:t>‘Billing information for gas and electricity’ </a:t>
            </a:r>
            <a:r>
              <a:rPr lang="en-US" alt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mn-ea"/>
              </a:rPr>
              <a:t>provision -Article 10 and  Annex VII of t</a:t>
            </a:r>
            <a:r>
              <a:rPr lang="en-US" alt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he Energy Efficiency Directive</a:t>
            </a:r>
          </a:p>
          <a:p>
            <a:pPr marL="0" indent="0">
              <a:lnSpc>
                <a:spcPct val="124000"/>
              </a:lnSpc>
              <a:spcBef>
                <a:spcPts val="300"/>
              </a:spcBef>
              <a:spcAft>
                <a:spcPts val="300"/>
              </a:spcAft>
              <a:buNone/>
            </a:pPr>
            <a:r>
              <a:rPr lang="en-US" alt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General provisions </a:t>
            </a:r>
          </a:p>
          <a:p>
            <a:pPr lvl="1" algn="just">
              <a:lnSpc>
                <a:spcPct val="124000"/>
              </a:lnSpc>
              <a:spcBef>
                <a:spcPts val="300"/>
              </a:spcBef>
              <a:spcAft>
                <a:spcPts val="300"/>
              </a:spcAft>
              <a:buFont typeface="Wingdings" panose="05000000000000000000" pitchFamily="2" charset="2"/>
              <a:buChar char="Ø"/>
            </a:pPr>
            <a:r>
              <a:rPr lang="zh-CN" altLang="en-US" dirty="0">
                <a:solidFill>
                  <a:srgbClr val="002060"/>
                </a:solidFill>
                <a:latin typeface="Open Sans" panose="020B0606030504020204" pitchFamily="34" charset="0"/>
                <a:cs typeface="Open Sans" panose="020B0606030504020204" pitchFamily="34" charset="0"/>
              </a:rPr>
              <a:t>Billing information and annual statements are an important means by which customers are informed of their energy consumption.Data on consumption and costs can also convey other information that helps consumers to compare their current deal with other offers and to make use of complaint management and alternative dispute resolution mechanisms. However, considering that bill-related disputes are a common source of consumer complaints and a factor which contributes to persistently low levels of consumer satisfaction and engagement with their energy providers, </a:t>
            </a:r>
            <a:r>
              <a:rPr lang="zh-CN" altLang="en-US" b="1" dirty="0">
                <a:solidFill>
                  <a:srgbClr val="002060"/>
                </a:solidFill>
                <a:latin typeface="Open Sans" panose="020B0606030504020204" pitchFamily="34" charset="0"/>
                <a:cs typeface="Open Sans" panose="020B0606030504020204" pitchFamily="34" charset="0"/>
              </a:rPr>
              <a:t>it is necessary to make bills simpler, clearer and easier to understand, while ensuring</a:t>
            </a:r>
            <a:r>
              <a:rPr lang="en-US" altLang="zh-CN"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zh-CN" altLang="en-US" b="1" dirty="0">
                <a:solidFill>
                  <a:srgbClr val="002060"/>
                </a:solidFill>
                <a:latin typeface="Open Sans" panose="020B0606030504020204" pitchFamily="34" charset="0"/>
                <a:cs typeface="Open Sans" panose="020B0606030504020204" pitchFamily="34" charset="0"/>
              </a:rPr>
              <a:t>that separate instruments, such as billing information, information tools and annual statements, provide all the necessary information to enable consumers to regulate their energy consumption, compare offers and switch suppliers.</a:t>
            </a:r>
            <a:endParaRPr lang="en-GB" altLang="zh-CN"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24000"/>
              </a:lnSpc>
              <a:spcBef>
                <a:spcPts val="300"/>
              </a:spcBef>
              <a:spcAft>
                <a:spcPts val="300"/>
              </a:spcAft>
              <a:buFont typeface="Wingdings" panose="05000000000000000000" pitchFamily="2" charset="2"/>
              <a:buChar char="Ø"/>
            </a:pP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Where final customers do not have smart meters as referred to in Directives 2009/72/EC and 2009/73/EC, Member States shall ensure, by 31 December 2014, that billing information is reliable, accurate and based on actual consumption, in accordance with point 1.1 of Annex VII, for electricity and gas, where that is technically possible and economically justified.’;</a:t>
            </a:r>
          </a:p>
        </p:txBody>
      </p:sp>
    </p:spTree>
    <p:extLst>
      <p:ext uri="{BB962C8B-B14F-4D97-AF65-F5344CB8AC3E}">
        <p14:creationId xmlns:p14="http://schemas.microsoft.com/office/powerpoint/2010/main" val="330133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normAutofit/>
          </a:bodyPr>
          <a:lstStyle/>
          <a:p>
            <a:r>
              <a:rPr lang="en-US" altLang="zh-CN" sz="3200" dirty="0">
                <a:sym typeface="+mn-ea"/>
              </a:rPr>
              <a:t>Th</a:t>
            </a:r>
            <a:r>
              <a:rPr lang="en-US" altLang="en-US" sz="3200" dirty="0">
                <a:sym typeface="+mn-ea"/>
              </a:rPr>
              <a:t>e Energy Efficiency Directive</a:t>
            </a:r>
            <a:endParaRPr lang="it-IT" sz="3200" dirty="0"/>
          </a:p>
        </p:txBody>
      </p:sp>
      <p:sp>
        <p:nvSpPr>
          <p:cNvPr id="4" name="Segnaposto numero diapositiva 3"/>
          <p:cNvSpPr>
            <a:spLocks noGrp="1"/>
          </p:cNvSpPr>
          <p:nvPr>
            <p:ph type="sldNum" sz="quarter" idx="4"/>
          </p:nvPr>
        </p:nvSpPr>
        <p:spPr/>
        <p:txBody>
          <a:bodyPr/>
          <a:lstStyle/>
          <a:p>
            <a:fld id="{3B2D9E96-261A-CE4A-A9E9-753E576C4AC8}" type="slidenum">
              <a:rPr lang="it-IT" smtClean="0"/>
              <a:pPr/>
              <a:t>9</a:t>
            </a:fld>
            <a:endParaRPr lang="it-IT" dirty="0"/>
          </a:p>
        </p:txBody>
      </p:sp>
      <p:sp>
        <p:nvSpPr>
          <p:cNvPr id="8" name="Content Placeholder 2">
            <a:extLst>
              <a:ext uri="{FF2B5EF4-FFF2-40B4-BE49-F238E27FC236}">
                <a16:creationId xmlns:a16="http://schemas.microsoft.com/office/drawing/2014/main" id="{94ADBA44-4AE2-7148-949D-08B13B49D663}"/>
              </a:ext>
            </a:extLst>
          </p:cNvPr>
          <p:cNvSpPr>
            <a:spLocks noGrp="1"/>
          </p:cNvSpPr>
          <p:nvPr>
            <p:ph idx="1"/>
          </p:nvPr>
        </p:nvSpPr>
        <p:spPr>
          <a:xfrm>
            <a:off x="612000" y="1194779"/>
            <a:ext cx="10427630" cy="5079365"/>
          </a:xfrm>
        </p:spPr>
        <p:txBody>
          <a:bodyPr>
            <a:noAutofit/>
          </a:bodyPr>
          <a:lstStyle/>
          <a:p>
            <a:pPr marL="0" lvl="0" indent="0" algn="just" defTabSz="914400">
              <a:lnSpc>
                <a:spcPct val="90000"/>
              </a:lnSpc>
              <a:spcBef>
                <a:spcPts val="1000"/>
              </a:spcBef>
              <a:buClrTx/>
              <a:buNone/>
            </a:pPr>
            <a:r>
              <a:rPr lang="en-US" sz="1600" b="1" i="1"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Article 10 provisions -MS shall ensure that:</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 final customers are offered the option </a:t>
            </a: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of electronic billing information and bills</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 </a:t>
            </a:r>
            <a:endPar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defTabSz="914400">
              <a:lnSpc>
                <a:spcPct val="90000"/>
              </a:lnSpc>
              <a:spcBef>
                <a:spcPts val="1000"/>
              </a:spcBef>
              <a:buClrTx/>
              <a:buFont typeface="Wingdings" panose="05000000000000000000" charset="0"/>
              <a:buChar char="Ø"/>
            </a:pP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clear and comprehensible information</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 is provided with the bill to all final users in accordance with point 3 of Annex VII a; </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final customers receive all their bills and billing information for energy consumption </a:t>
            </a: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free of charge</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and that final customers have access to their consumption data in an appropriate way and free of charge.’;</a:t>
            </a:r>
          </a:p>
          <a:p>
            <a:pPr marL="0" lvl="0" indent="0" algn="just" defTabSz="914400">
              <a:lnSpc>
                <a:spcPct val="90000"/>
              </a:lnSpc>
              <a:spcBef>
                <a:spcPts val="1000"/>
              </a:spcBef>
              <a:buClrTx/>
              <a:buNone/>
            </a:pPr>
            <a:r>
              <a:rPr lang="en-US" sz="1600" b="1" i="1"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Annex VII provisions: - MS shall ensure that </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the minimum  information as required is made available to final users in clear and comprehensible terms in or with their bills, </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comparisons of the final users current energy consumption with consumption for the same period in the previous year,</a:t>
            </a: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in graphic form</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contact information for final customers' organizations, energy agencies or similar bodies,  </a:t>
            </a: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including website addresses</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from which information on available energy efficiency improvement measures, comparative end-user profiles and objective technical specifications for energy-using equipment may be obtained;</a:t>
            </a:r>
          </a:p>
          <a:p>
            <a:pPr marL="228600" lvl="0" indent="-228600" algn="just" defTabSz="914400">
              <a:lnSpc>
                <a:spcPct val="90000"/>
              </a:lnSpc>
              <a:spcBef>
                <a:spcPts val="1000"/>
              </a:spcBef>
              <a:buClrTx/>
              <a:buFont typeface="Wingdings" panose="05000000000000000000" charset="0"/>
              <a:buChar char="Ø"/>
            </a:pP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Bills that are not based on actual consumption or heat cost allocator readings shall contain a </a:t>
            </a:r>
            <a:r>
              <a:rPr lang="en-US" sz="1600" b="1" u="sng"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clear and comprehensible explanation o</a:t>
            </a:r>
            <a:r>
              <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mn-ea"/>
              </a:rPr>
              <a:t>f how the amount set out in the bill was calculated,</a:t>
            </a:r>
            <a:endParaRPr lang="en-US" sz="1600" cap="none"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6363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939AE5E-3539-B94D-AFA2-4ED6BCE34CE5}"/>
    </a:ext>
  </a:extLst>
</a:theme>
</file>

<file path=ppt/theme/theme10.xml><?xml version="1.0" encoding="utf-8"?>
<a:theme xmlns:a="http://schemas.openxmlformats.org/drawingml/2006/main" name="14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867CBC5C-2EC4-6147-B07B-121EA5C9E67D}"/>
    </a:ext>
  </a:extLst>
</a:theme>
</file>

<file path=ppt/theme/theme11.xml><?xml version="1.0" encoding="utf-8"?>
<a:theme xmlns:a="http://schemas.openxmlformats.org/drawingml/2006/main" name="15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974C3812-39AD-F44F-80FF-BB47C1C8CA78}"/>
    </a:ext>
  </a:extLst>
</a:theme>
</file>

<file path=ppt/theme/theme12.xml><?xml version="1.0" encoding="utf-8"?>
<a:theme xmlns:a="http://schemas.openxmlformats.org/drawingml/2006/main" name="13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8C5C91C0-33E1-BB42-9A61-68CFC3364C64}"/>
    </a:ext>
  </a:extLst>
</a:theme>
</file>

<file path=ppt/theme/theme13.xml><?xml version="1.0" encoding="utf-8"?>
<a:theme xmlns:a="http://schemas.openxmlformats.org/drawingml/2006/main" name="16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B6E821D5-170D-3F42-A646-E53E665C3EB5}"/>
    </a:ext>
  </a:extLst>
</a:theme>
</file>

<file path=ppt/theme/theme14.xml><?xml version="1.0" encoding="utf-8"?>
<a:theme xmlns:a="http://schemas.openxmlformats.org/drawingml/2006/main" name="18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0FCF56EC-5BAD-6541-BA88-D504C5D5060E}"/>
    </a:ext>
  </a:extLst>
</a:theme>
</file>

<file path=ppt/theme/theme15.xml><?xml version="1.0" encoding="utf-8"?>
<a:theme xmlns:a="http://schemas.openxmlformats.org/drawingml/2006/main" name="12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985F869B-591C-BE4E-91F4-1DBA45D44599}"/>
    </a:ext>
  </a:ext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D1AA6CF-DF4D-644F-8F00-E52CEE82B947}"/>
    </a:ext>
  </a:extLst>
</a:theme>
</file>

<file path=ppt/theme/theme3.xml><?xml version="1.0" encoding="utf-8"?>
<a:theme xmlns:a="http://schemas.openxmlformats.org/drawingml/2006/main" name="5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2DD9AFB-3D3C-0B4E-917C-1785CD7A32B9}"/>
    </a:ext>
  </a:extLst>
</a:theme>
</file>

<file path=ppt/theme/theme4.xml><?xml version="1.0" encoding="utf-8"?>
<a:theme xmlns:a="http://schemas.openxmlformats.org/drawingml/2006/main" name="11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5AD53569-912A-3240-8845-AF655C18FA85}"/>
    </a:ext>
  </a:extLst>
</a:theme>
</file>

<file path=ppt/theme/theme5.xml><?xml version="1.0" encoding="utf-8"?>
<a:theme xmlns:a="http://schemas.openxmlformats.org/drawingml/2006/main" name="6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C6D3BEF7-3123-174F-AA43-B682E13C6138}"/>
    </a:ext>
  </a:extLst>
</a:theme>
</file>

<file path=ppt/theme/theme6.xml><?xml version="1.0" encoding="utf-8"?>
<a:theme xmlns:a="http://schemas.openxmlformats.org/drawingml/2006/main" name="7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F1D19CF6-16CB-0F4D-A92B-07EF020B21FA}"/>
    </a:ext>
  </a:extLst>
</a:theme>
</file>

<file path=ppt/theme/theme7.xml><?xml version="1.0" encoding="utf-8"?>
<a:theme xmlns:a="http://schemas.openxmlformats.org/drawingml/2006/main" name="8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A567E1B3-E9B8-0645-96A4-95D2444F230B}"/>
    </a:ext>
  </a:extLst>
</a:theme>
</file>

<file path=ppt/theme/theme8.xml><?xml version="1.0" encoding="utf-8"?>
<a:theme xmlns:a="http://schemas.openxmlformats.org/drawingml/2006/main" name="9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1A42120-C728-034E-8805-72FDABA25FDF}"/>
    </a:ext>
  </a:extLst>
</a:theme>
</file>

<file path=ppt/theme/theme9.xml><?xml version="1.0" encoding="utf-8"?>
<a:theme xmlns:a="http://schemas.openxmlformats.org/drawingml/2006/main" name="10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2824F844-8557-234B-A32D-EDFD12482801}"/>
    </a:ext>
  </a:extLst>
</a:theme>
</file>

<file path=docProps/app.xml><?xml version="1.0" encoding="utf-8"?>
<Properties xmlns="http://schemas.openxmlformats.org/officeDocument/2006/extended-properties" xmlns:vt="http://schemas.openxmlformats.org/officeDocument/2006/docPropsVTypes">
  <Template>template MedReg2019-low2</Template>
  <TotalTime>96</TotalTime>
  <Words>4569</Words>
  <Application>Microsoft Macintosh PowerPoint</Application>
  <PresentationFormat>Custom</PresentationFormat>
  <Paragraphs>214</Paragraphs>
  <Slides>24</Slides>
  <Notes>1</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24</vt:i4>
      </vt:variant>
    </vt:vector>
  </HeadingPairs>
  <TitlesOfParts>
    <vt:vector size="49" baseType="lpstr">
      <vt:lpstr>Arial</vt:lpstr>
      <vt:lpstr>Bookman Old Style</vt:lpstr>
      <vt:lpstr>Calibri</vt:lpstr>
      <vt:lpstr>Century Gothic</vt:lpstr>
      <vt:lpstr>Garamond</vt:lpstr>
      <vt:lpstr>Open Sans</vt:lpstr>
      <vt:lpstr>Open Sans</vt:lpstr>
      <vt:lpstr>Open Sans Bold</vt:lpstr>
      <vt:lpstr>Open Sans Semibold</vt:lpstr>
      <vt:lpstr>Wingdings</vt:lpstr>
      <vt:lpstr>3_Sapone</vt:lpstr>
      <vt:lpstr>4_Sapone</vt:lpstr>
      <vt:lpstr>5_Sapone</vt:lpstr>
      <vt:lpstr>11_Sapone</vt:lpstr>
      <vt:lpstr>6_Sapone</vt:lpstr>
      <vt:lpstr>7_Sapone</vt:lpstr>
      <vt:lpstr>8_Sapone</vt:lpstr>
      <vt:lpstr>9_Sapone</vt:lpstr>
      <vt:lpstr>10_Sapone</vt:lpstr>
      <vt:lpstr>14_Sapone</vt:lpstr>
      <vt:lpstr>15_Sapone</vt:lpstr>
      <vt:lpstr>13_Sapone</vt:lpstr>
      <vt:lpstr>16_Sapone</vt:lpstr>
      <vt:lpstr>18_Sapone</vt:lpstr>
      <vt:lpstr>12_Sapone</vt:lpstr>
      <vt:lpstr>How does a bill have to be designed to deliver empowerment and engagement  - Erjola Sadushi -  </vt:lpstr>
      <vt:lpstr>Energy policy and regulation in the interest of the consumer</vt:lpstr>
      <vt:lpstr>Clean Energy Package</vt:lpstr>
      <vt:lpstr>Clean Energy Package</vt:lpstr>
      <vt:lpstr>Bills and billing minimum information</vt:lpstr>
      <vt:lpstr>Electricity Directive 2019/944</vt:lpstr>
      <vt:lpstr>Electricity Directive 2019/944</vt:lpstr>
      <vt:lpstr>The Energy Efficiency Directive</vt:lpstr>
      <vt:lpstr>The Energy Efficiency Directive</vt:lpstr>
      <vt:lpstr>Billing information for gas and electricity provisions -Annex VII,  of the Energy Efficiency Directive</vt:lpstr>
      <vt:lpstr>Supplier role on customer information </vt:lpstr>
      <vt:lpstr>Regulatory authority role on customer empower </vt:lpstr>
      <vt:lpstr>Key elements on billing information</vt:lpstr>
      <vt:lpstr>Information policy effectiveness</vt:lpstr>
      <vt:lpstr> Consumers’ evaluation of the bills they receive from their energy supplier (gas and/or electricity) </vt:lpstr>
      <vt:lpstr>Consumers views on bill clarity</vt:lpstr>
      <vt:lpstr> Why are energy offers difficult to compare? </vt:lpstr>
      <vt:lpstr>Consumer behavior </vt:lpstr>
      <vt:lpstr>Consumer behavior </vt:lpstr>
      <vt:lpstr>Implemented empower projects</vt:lpstr>
      <vt:lpstr>Customer feedback</vt:lpstr>
      <vt:lpstr>What is the needed information</vt:lpstr>
      <vt:lpstr>Conclusions</vt:lpstr>
      <vt:lpstr>Via Fieno, 3 20123 Milan | Italy   www.medreg-regulators.org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Copertina 1</dc:title>
  <dc:creator>dlacroix@medreg-regulators.org</dc:creator>
  <cp:lastModifiedBy>vpelosi@medreg-regulators.org</cp:lastModifiedBy>
  <cp:revision>15</cp:revision>
  <dcterms:created xsi:type="dcterms:W3CDTF">2019-06-14T08:11:40Z</dcterms:created>
  <dcterms:modified xsi:type="dcterms:W3CDTF">2021-05-24T14:55:31Z</dcterms:modified>
</cp:coreProperties>
</file>